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1"/>
  </p:sldMasterIdLst>
  <p:notesMasterIdLst>
    <p:notesMasterId r:id="rId23"/>
  </p:notesMasterIdLst>
  <p:sldIdLst>
    <p:sldId id="259" r:id="rId2"/>
    <p:sldId id="257" r:id="rId3"/>
    <p:sldId id="265" r:id="rId4"/>
    <p:sldId id="261" r:id="rId5"/>
    <p:sldId id="262" r:id="rId6"/>
    <p:sldId id="263" r:id="rId7"/>
    <p:sldId id="264" r:id="rId8"/>
    <p:sldId id="267" r:id="rId9"/>
    <p:sldId id="268" r:id="rId10"/>
    <p:sldId id="270" r:id="rId11"/>
    <p:sldId id="271" r:id="rId12"/>
    <p:sldId id="269" r:id="rId13"/>
    <p:sldId id="272" r:id="rId14"/>
    <p:sldId id="273" r:id="rId15"/>
    <p:sldId id="274" r:id="rId16"/>
    <p:sldId id="275" r:id="rId17"/>
    <p:sldId id="276" r:id="rId18"/>
    <p:sldId id="277" r:id="rId19"/>
    <p:sldId id="278" r:id="rId20"/>
    <p:sldId id="279"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D9D9D9"/>
    <a:srgbClr val="0E2490"/>
    <a:srgbClr val="F1B713"/>
    <a:srgbClr val="73E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96" autoAdjust="0"/>
  </p:normalViewPr>
  <p:slideViewPr>
    <p:cSldViewPr snapToGrid="0">
      <p:cViewPr varScale="1">
        <p:scale>
          <a:sx n="106" d="100"/>
          <a:sy n="106" d="100"/>
        </p:scale>
        <p:origin x="7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53220-1FA3-4C66-9445-E08D6634CE3E}" type="datetimeFigureOut">
              <a:rPr lang="en-US" smtClean="0"/>
              <a:t>1/13/2020</a:t>
            </a:fld>
            <a:endParaRPr lang="en-U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D0210-961D-4566-8710-631071D4FDA4}" type="slidenum">
              <a:rPr lang="en-US" smtClean="0"/>
              <a:t>‹Nº›</a:t>
            </a:fld>
            <a:endParaRPr lang="en-US" dirty="0"/>
          </a:p>
        </p:txBody>
      </p:sp>
    </p:spTree>
    <p:extLst>
      <p:ext uri="{BB962C8B-B14F-4D97-AF65-F5344CB8AC3E}">
        <p14:creationId xmlns:p14="http://schemas.microsoft.com/office/powerpoint/2010/main" val="184771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3</a:t>
            </a:fld>
            <a:endParaRPr lang="en-US" dirty="0"/>
          </a:p>
        </p:txBody>
      </p:sp>
    </p:spTree>
    <p:extLst>
      <p:ext uri="{BB962C8B-B14F-4D97-AF65-F5344CB8AC3E}">
        <p14:creationId xmlns:p14="http://schemas.microsoft.com/office/powerpoint/2010/main" val="71397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12</a:t>
            </a:fld>
            <a:endParaRPr lang="en-US" dirty="0"/>
          </a:p>
        </p:txBody>
      </p:sp>
    </p:spTree>
    <p:extLst>
      <p:ext uri="{BB962C8B-B14F-4D97-AF65-F5344CB8AC3E}">
        <p14:creationId xmlns:p14="http://schemas.microsoft.com/office/powerpoint/2010/main" val="3616214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13</a:t>
            </a:fld>
            <a:endParaRPr lang="en-US" dirty="0"/>
          </a:p>
        </p:txBody>
      </p:sp>
    </p:spTree>
    <p:extLst>
      <p:ext uri="{BB962C8B-B14F-4D97-AF65-F5344CB8AC3E}">
        <p14:creationId xmlns:p14="http://schemas.microsoft.com/office/powerpoint/2010/main" val="3512761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14</a:t>
            </a:fld>
            <a:endParaRPr lang="en-US" dirty="0"/>
          </a:p>
        </p:txBody>
      </p:sp>
    </p:spTree>
    <p:extLst>
      <p:ext uri="{BB962C8B-B14F-4D97-AF65-F5344CB8AC3E}">
        <p14:creationId xmlns:p14="http://schemas.microsoft.com/office/powerpoint/2010/main" val="3272119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15</a:t>
            </a:fld>
            <a:endParaRPr lang="en-US" dirty="0"/>
          </a:p>
        </p:txBody>
      </p:sp>
    </p:spTree>
    <p:extLst>
      <p:ext uri="{BB962C8B-B14F-4D97-AF65-F5344CB8AC3E}">
        <p14:creationId xmlns:p14="http://schemas.microsoft.com/office/powerpoint/2010/main" val="391685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16</a:t>
            </a:fld>
            <a:endParaRPr lang="en-US" dirty="0"/>
          </a:p>
        </p:txBody>
      </p:sp>
    </p:spTree>
    <p:extLst>
      <p:ext uri="{BB962C8B-B14F-4D97-AF65-F5344CB8AC3E}">
        <p14:creationId xmlns:p14="http://schemas.microsoft.com/office/powerpoint/2010/main" val="446976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17</a:t>
            </a:fld>
            <a:endParaRPr lang="en-US" dirty="0"/>
          </a:p>
        </p:txBody>
      </p:sp>
    </p:spTree>
    <p:extLst>
      <p:ext uri="{BB962C8B-B14F-4D97-AF65-F5344CB8AC3E}">
        <p14:creationId xmlns:p14="http://schemas.microsoft.com/office/powerpoint/2010/main" val="681529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18</a:t>
            </a:fld>
            <a:endParaRPr lang="en-US" dirty="0"/>
          </a:p>
        </p:txBody>
      </p:sp>
    </p:spTree>
    <p:extLst>
      <p:ext uri="{BB962C8B-B14F-4D97-AF65-F5344CB8AC3E}">
        <p14:creationId xmlns:p14="http://schemas.microsoft.com/office/powerpoint/2010/main" val="2238726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19</a:t>
            </a:fld>
            <a:endParaRPr lang="en-US" dirty="0"/>
          </a:p>
        </p:txBody>
      </p:sp>
    </p:spTree>
    <p:extLst>
      <p:ext uri="{BB962C8B-B14F-4D97-AF65-F5344CB8AC3E}">
        <p14:creationId xmlns:p14="http://schemas.microsoft.com/office/powerpoint/2010/main" val="3941080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20</a:t>
            </a:fld>
            <a:endParaRPr lang="en-US" dirty="0"/>
          </a:p>
        </p:txBody>
      </p:sp>
    </p:spTree>
    <p:extLst>
      <p:ext uri="{BB962C8B-B14F-4D97-AF65-F5344CB8AC3E}">
        <p14:creationId xmlns:p14="http://schemas.microsoft.com/office/powerpoint/2010/main" val="558003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21</a:t>
            </a:fld>
            <a:endParaRPr lang="en-US" dirty="0"/>
          </a:p>
        </p:txBody>
      </p:sp>
    </p:spTree>
    <p:extLst>
      <p:ext uri="{BB962C8B-B14F-4D97-AF65-F5344CB8AC3E}">
        <p14:creationId xmlns:p14="http://schemas.microsoft.com/office/powerpoint/2010/main" val="4128514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4</a:t>
            </a:fld>
            <a:endParaRPr lang="en-US" dirty="0"/>
          </a:p>
        </p:txBody>
      </p:sp>
    </p:spTree>
    <p:extLst>
      <p:ext uri="{BB962C8B-B14F-4D97-AF65-F5344CB8AC3E}">
        <p14:creationId xmlns:p14="http://schemas.microsoft.com/office/powerpoint/2010/main" val="790308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5</a:t>
            </a:fld>
            <a:endParaRPr lang="en-US" dirty="0"/>
          </a:p>
        </p:txBody>
      </p:sp>
    </p:spTree>
    <p:extLst>
      <p:ext uri="{BB962C8B-B14F-4D97-AF65-F5344CB8AC3E}">
        <p14:creationId xmlns:p14="http://schemas.microsoft.com/office/powerpoint/2010/main" val="906216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6</a:t>
            </a:fld>
            <a:endParaRPr lang="en-US" dirty="0"/>
          </a:p>
        </p:txBody>
      </p:sp>
    </p:spTree>
    <p:extLst>
      <p:ext uri="{BB962C8B-B14F-4D97-AF65-F5344CB8AC3E}">
        <p14:creationId xmlns:p14="http://schemas.microsoft.com/office/powerpoint/2010/main" val="1657010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7</a:t>
            </a:fld>
            <a:endParaRPr lang="en-US" dirty="0"/>
          </a:p>
        </p:txBody>
      </p:sp>
    </p:spTree>
    <p:extLst>
      <p:ext uri="{BB962C8B-B14F-4D97-AF65-F5344CB8AC3E}">
        <p14:creationId xmlns:p14="http://schemas.microsoft.com/office/powerpoint/2010/main" val="617580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8</a:t>
            </a:fld>
            <a:endParaRPr lang="en-US" dirty="0"/>
          </a:p>
        </p:txBody>
      </p:sp>
    </p:spTree>
    <p:extLst>
      <p:ext uri="{BB962C8B-B14F-4D97-AF65-F5344CB8AC3E}">
        <p14:creationId xmlns:p14="http://schemas.microsoft.com/office/powerpoint/2010/main" val="2478453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9</a:t>
            </a:fld>
            <a:endParaRPr lang="en-US" dirty="0"/>
          </a:p>
        </p:txBody>
      </p:sp>
    </p:spTree>
    <p:extLst>
      <p:ext uri="{BB962C8B-B14F-4D97-AF65-F5344CB8AC3E}">
        <p14:creationId xmlns:p14="http://schemas.microsoft.com/office/powerpoint/2010/main" val="2384735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10</a:t>
            </a:fld>
            <a:endParaRPr lang="en-US" dirty="0"/>
          </a:p>
        </p:txBody>
      </p:sp>
    </p:spTree>
    <p:extLst>
      <p:ext uri="{BB962C8B-B14F-4D97-AF65-F5344CB8AC3E}">
        <p14:creationId xmlns:p14="http://schemas.microsoft.com/office/powerpoint/2010/main" val="1965483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11</a:t>
            </a:fld>
            <a:endParaRPr lang="en-US" dirty="0"/>
          </a:p>
        </p:txBody>
      </p:sp>
    </p:spTree>
    <p:extLst>
      <p:ext uri="{BB962C8B-B14F-4D97-AF65-F5344CB8AC3E}">
        <p14:creationId xmlns:p14="http://schemas.microsoft.com/office/powerpoint/2010/main" val="207168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963915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246942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133867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2062565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256915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81423380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40447288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190534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475494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16321357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343472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C8E25A-90E4-490F-A1F1-82376C0D3495}" type="datetimeFigureOut">
              <a:rPr lang="en-GB" smtClean="0"/>
              <a:t>13/01/2020</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77A1C-809F-48D8-89BB-4FD057B6465A}" type="slidenum">
              <a:rPr lang="en-GB" smtClean="0"/>
              <a:t>‹Nº›</a:t>
            </a:fld>
            <a:endParaRPr lang="en-GB" dirty="0"/>
          </a:p>
        </p:txBody>
      </p:sp>
    </p:spTree>
    <p:extLst>
      <p:ext uri="{BB962C8B-B14F-4D97-AF65-F5344CB8AC3E}">
        <p14:creationId xmlns:p14="http://schemas.microsoft.com/office/powerpoint/2010/main" val="408738452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1.jpg"/><Relationship Id="rId4" Type="http://schemas.openxmlformats.org/officeDocument/2006/relationships/image" Target="../media/image53.svg"/><Relationship Id="rId9" Type="http://schemas.openxmlformats.org/officeDocument/2006/relationships/image" Target="../media/image57.sv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3" Type="http://schemas.openxmlformats.org/officeDocument/2006/relationships/image" Target="../media/image1.jpg"/><Relationship Id="rId7" Type="http://schemas.openxmlformats.org/officeDocument/2006/relationships/image" Target="../media/image61.svg"/><Relationship Id="rId12"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s>
</file>

<file path=ppt/slides/_rels/slide1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jpg"/><Relationship Id="rId7" Type="http://schemas.openxmlformats.org/officeDocument/2006/relationships/image" Target="../media/image6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71.sv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g"/><Relationship Id="rId7" Type="http://schemas.openxmlformats.org/officeDocument/2006/relationships/image" Target="../media/image73.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7.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jpg"/><Relationship Id="rId7" Type="http://schemas.openxmlformats.org/officeDocument/2006/relationships/image" Target="../media/image81.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image" Target="../media/image79.sv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sv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7.svg"/><Relationship Id="rId4" Type="http://schemas.openxmlformats.org/officeDocument/2006/relationships/image" Target="../media/image86.png"/></Relationships>
</file>

<file path=ppt/slides/_rels/slide1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9.svg"/><Relationship Id="rId3" Type="http://schemas.openxmlformats.org/officeDocument/2006/relationships/image" Target="../media/image1.jpg"/><Relationship Id="rId7" Type="http://schemas.openxmlformats.org/officeDocument/2006/relationships/image" Target="../media/image81.svg"/><Relationship Id="rId12"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image" Target="../media/image79.sv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sv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9.svg"/><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1.sv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3.svg"/><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5.svg"/><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g"/><Relationship Id="rId7" Type="http://schemas.openxmlformats.org/officeDocument/2006/relationships/image" Target="../media/image13.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notesSlide" Target="../notesSlides/notesSlide2.xml"/><Relationship Id="rId7" Type="http://schemas.openxmlformats.org/officeDocument/2006/relationships/image" Target="../media/image19.sv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21.svg"/><Relationship Id="rId4" Type="http://schemas.openxmlformats.org/officeDocument/2006/relationships/image" Target="../media/image16.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1.jp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sv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jpg"/><Relationship Id="rId7"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7.sv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1.jp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19.svg"/><Relationship Id="rId10" Type="http://schemas.openxmlformats.org/officeDocument/2006/relationships/image" Target="../media/image42.png"/><Relationship Id="rId4" Type="http://schemas.openxmlformats.org/officeDocument/2006/relationships/image" Target="../media/image18.png"/><Relationship Id="rId9" Type="http://schemas.openxmlformats.org/officeDocument/2006/relationships/image" Target="../media/image41.svg"/></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jpg"/><Relationship Id="rId7" Type="http://schemas.openxmlformats.org/officeDocument/2006/relationships/image" Target="../media/image4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540E-86D2-4910-9CF9-6CC499D1F098}"/>
              </a:ext>
            </a:extLst>
          </p:cNvPr>
          <p:cNvSpPr>
            <a:spLocks noGrp="1"/>
          </p:cNvSpPr>
          <p:nvPr>
            <p:ph type="ctrTitle" idx="4294967295"/>
          </p:nvPr>
        </p:nvSpPr>
        <p:spPr>
          <a:xfrm>
            <a:off x="2257777" y="1407021"/>
            <a:ext cx="9166901" cy="2010746"/>
          </a:xfrm>
          <a:solidFill>
            <a:schemeClr val="tx1">
              <a:lumMod val="95000"/>
              <a:lumOff val="5000"/>
            </a:schemeClr>
          </a:solidFill>
        </p:spPr>
        <p:txBody>
          <a:bodyPr anchor="ctr">
            <a:normAutofit fontScale="90000"/>
          </a:bodyPr>
          <a:lstStyle/>
          <a:p>
            <a:pPr algn="ctr"/>
            <a:r>
              <a:rPr lang="es-ES_tradnl" sz="4000" b="1" dirty="0">
                <a:solidFill>
                  <a:schemeClr val="bg1">
                    <a:lumMod val="95000"/>
                  </a:schemeClr>
                </a:solidFill>
                <a:latin typeface="Arial" panose="020B0604020202020204" pitchFamily="34" charset="0"/>
                <a:cs typeface="Arial" panose="020B0604020202020204" pitchFamily="34" charset="0"/>
              </a:rPr>
              <a:t>Detección de </a:t>
            </a:r>
            <a:r>
              <a:rPr lang="es-ES_tradnl" sz="4000" b="1" dirty="0">
                <a:solidFill>
                  <a:srgbClr val="C00000"/>
                </a:solidFill>
                <a:latin typeface="Arial" panose="020B0604020202020204" pitchFamily="34" charset="0"/>
                <a:cs typeface="Arial" panose="020B0604020202020204" pitchFamily="34" charset="0"/>
              </a:rPr>
              <a:t>eventos anómalos</a:t>
            </a:r>
            <a:r>
              <a:rPr lang="es-ES_tradnl" sz="4000" b="1" dirty="0">
                <a:solidFill>
                  <a:schemeClr val="bg1">
                    <a:lumMod val="95000"/>
                  </a:schemeClr>
                </a:solidFill>
                <a:latin typeface="Arial" panose="020B0604020202020204" pitchFamily="34" charset="0"/>
                <a:cs typeface="Arial" panose="020B0604020202020204" pitchFamily="34" charset="0"/>
              </a:rPr>
              <a:t> en un entorno industrial mediante el uso de técnicas de </a:t>
            </a:r>
            <a:r>
              <a:rPr lang="en-US" sz="4000" b="1" dirty="0">
                <a:solidFill>
                  <a:srgbClr val="00B050"/>
                </a:solidFill>
                <a:latin typeface="Arial" panose="020B0604020202020204" pitchFamily="34" charset="0"/>
                <a:cs typeface="Arial" panose="020B0604020202020204" pitchFamily="34" charset="0"/>
              </a:rPr>
              <a:t>Federated Learning</a:t>
            </a:r>
            <a:endParaRPr lang="en-GB" sz="4000" b="1" dirty="0">
              <a:solidFill>
                <a:srgbClr val="00B05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59EC5A8-29E4-4478-B713-94596831E3FB}"/>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pic>
        <p:nvPicPr>
          <p:cNvPr id="22" name="Picture 21" descr="A picture containing drawing&#10;&#10;Description automatically generated">
            <a:extLst>
              <a:ext uri="{FF2B5EF4-FFF2-40B4-BE49-F238E27FC236}">
                <a16:creationId xmlns:a16="http://schemas.microsoft.com/office/drawing/2014/main" id="{22636AC0-16F8-49EB-A512-754937E8A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321" y="1407019"/>
            <a:ext cx="1401814" cy="2010747"/>
          </a:xfrm>
          <a:prstGeom prst="rect">
            <a:avLst/>
          </a:prstGeom>
        </p:spPr>
      </p:pic>
      <p:pic>
        <p:nvPicPr>
          <p:cNvPr id="28" name="Graphic 27">
            <a:extLst>
              <a:ext uri="{FF2B5EF4-FFF2-40B4-BE49-F238E27FC236}">
                <a16:creationId xmlns:a16="http://schemas.microsoft.com/office/drawing/2014/main" id="{11E22DB1-A8E8-4207-8EA7-C61F0C5CE5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8796" y="3614058"/>
            <a:ext cx="5474407" cy="2254612"/>
          </a:xfrm>
          <a:prstGeom prst="rect">
            <a:avLst/>
          </a:prstGeom>
        </p:spPr>
      </p:pic>
    </p:spTree>
    <p:extLst>
      <p:ext uri="{BB962C8B-B14F-4D97-AF65-F5344CB8AC3E}">
        <p14:creationId xmlns:p14="http://schemas.microsoft.com/office/powerpoint/2010/main" val="1558668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A5E496CC-01F0-40BA-B2FA-FAC7272B4D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316" y="3592935"/>
            <a:ext cx="1949761" cy="815012"/>
          </a:xfrm>
          <a:prstGeom prst="rect">
            <a:avLst/>
          </a:prstGeom>
        </p:spPr>
      </p:pic>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381058" y="363151"/>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(II)</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Comparación del modelo federado con el modelo local del </a:t>
            </a:r>
            <a:r>
              <a:rPr lang="en-US" sz="2800" b="1" dirty="0">
                <a:solidFill>
                  <a:schemeClr val="bg1"/>
                </a:solidFill>
                <a:latin typeface="Arial" panose="020B0604020202020204" pitchFamily="34" charset="0"/>
                <a:cs typeface="Arial" panose="020B0604020202020204" pitchFamily="34" charset="0"/>
              </a:rPr>
              <a:t>dataset</a:t>
            </a:r>
            <a:r>
              <a:rPr lang="es-ES" sz="2800" b="1" dirty="0">
                <a:solidFill>
                  <a:schemeClr val="bg1"/>
                </a:solidFill>
                <a:latin typeface="Arial" panose="020B0604020202020204" pitchFamily="34" charset="0"/>
                <a:cs typeface="Arial" panose="020B0604020202020204" pitchFamily="34" charset="0"/>
              </a:rPr>
              <a:t> excluido</a:t>
            </a: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Entrenamiento del modelo federado usando 3 de los 4 conjuntos de datos</a:t>
            </a:r>
            <a:endParaRPr lang="es-E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Comparación del modelo federado con los modelos locales</a:t>
            </a:r>
          </a:p>
        </p:txBody>
      </p:sp>
      <p:pic>
        <p:nvPicPr>
          <p:cNvPr id="3" name="Gráfico 2">
            <a:extLst>
              <a:ext uri="{FF2B5EF4-FFF2-40B4-BE49-F238E27FC236}">
                <a16:creationId xmlns:a16="http://schemas.microsoft.com/office/drawing/2014/main" id="{4CAD7E75-656F-402B-A130-387295494C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9819" y="1939960"/>
            <a:ext cx="1360756" cy="1022330"/>
          </a:xfrm>
          <a:prstGeom prst="rect">
            <a:avLst/>
          </a:prstGeom>
        </p:spPr>
      </p:pic>
      <p:pic>
        <p:nvPicPr>
          <p:cNvPr id="7" name="Gráfico 6">
            <a:extLst>
              <a:ext uri="{FF2B5EF4-FFF2-40B4-BE49-F238E27FC236}">
                <a16:creationId xmlns:a16="http://schemas.microsoft.com/office/drawing/2014/main" id="{E9CB431C-C5BD-488F-A7FA-5E16019D7F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1838" y="4994759"/>
            <a:ext cx="1196715" cy="926666"/>
          </a:xfrm>
          <a:prstGeom prst="rect">
            <a:avLst/>
          </a:prstGeom>
        </p:spPr>
      </p:pic>
      <p:sp>
        <p:nvSpPr>
          <p:cNvPr id="12" name="TextBox 11">
            <a:extLst>
              <a:ext uri="{FF2B5EF4-FFF2-40B4-BE49-F238E27FC236}">
                <a16:creationId xmlns:a16="http://schemas.microsoft.com/office/drawing/2014/main" id="{C2E1145C-BAE5-42F5-85CA-DADEE8B62CB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236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0" y="307987"/>
            <a:ext cx="1219200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Tecnologías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34D8DD8D-A42C-4C56-B844-6B01CFD1C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459" y="2430664"/>
            <a:ext cx="3796013" cy="759203"/>
          </a:xfrm>
          <a:prstGeom prst="rect">
            <a:avLst/>
          </a:prstGeom>
        </p:spPr>
      </p:pic>
      <p:pic>
        <p:nvPicPr>
          <p:cNvPr id="8" name="Imagen 7">
            <a:extLst>
              <a:ext uri="{FF2B5EF4-FFF2-40B4-BE49-F238E27FC236}">
                <a16:creationId xmlns:a16="http://schemas.microsoft.com/office/drawing/2014/main" id="{37333C29-F756-4276-8E17-0424499EC2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9574" y="1158277"/>
            <a:ext cx="3346656" cy="1673328"/>
          </a:xfrm>
          <a:prstGeom prst="rect">
            <a:avLst/>
          </a:prstGeom>
        </p:spPr>
      </p:pic>
      <p:pic>
        <p:nvPicPr>
          <p:cNvPr id="11" name="Gráfico 10">
            <a:extLst>
              <a:ext uri="{FF2B5EF4-FFF2-40B4-BE49-F238E27FC236}">
                <a16:creationId xmlns:a16="http://schemas.microsoft.com/office/drawing/2014/main" id="{8E2F21FA-3534-442F-A75D-6D4BBE2313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2331" y="2385261"/>
            <a:ext cx="2945768" cy="868725"/>
          </a:xfrm>
          <a:prstGeom prst="rect">
            <a:avLst/>
          </a:prstGeom>
        </p:spPr>
      </p:pic>
      <p:pic>
        <p:nvPicPr>
          <p:cNvPr id="13" name="Gráfico 12">
            <a:extLst>
              <a:ext uri="{FF2B5EF4-FFF2-40B4-BE49-F238E27FC236}">
                <a16:creationId xmlns:a16="http://schemas.microsoft.com/office/drawing/2014/main" id="{2EA3CF69-94D0-4A0E-B28B-EAAC053796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02133" y="3270716"/>
            <a:ext cx="4298843" cy="1344109"/>
          </a:xfrm>
          <a:prstGeom prst="rect">
            <a:avLst/>
          </a:prstGeom>
        </p:spPr>
      </p:pic>
      <p:pic>
        <p:nvPicPr>
          <p:cNvPr id="25" name="Imagen 24">
            <a:extLst>
              <a:ext uri="{FF2B5EF4-FFF2-40B4-BE49-F238E27FC236}">
                <a16:creationId xmlns:a16="http://schemas.microsoft.com/office/drawing/2014/main" id="{5D301490-3CEF-4B00-939C-AA12D7E790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6359" y="4539125"/>
            <a:ext cx="2673732" cy="1002649"/>
          </a:xfrm>
          <a:prstGeom prst="rect">
            <a:avLst/>
          </a:prstGeom>
        </p:spPr>
      </p:pic>
      <p:pic>
        <p:nvPicPr>
          <p:cNvPr id="2050" name="Picture 2" descr="data:image/png;base64,iVBORw0KGgoAAAANSUhEUgAAAMgAAABsCAMAAAAYCw1UAAAA3lBMVEX////4mTk0mc0AAAABAQH9nDr4mDb4ljD4lzP4lCrnjjX/nzv/+vX4kiP3jxgrlszylTj6wYn4nT9oQBj5p1PeiTP+8eT817n959H5qWD+9Ov5r2X7zaipaCddORWPWCGzbinUgzEiFQhKLhEsGwrq6ur19fUODg75o0r7yp7+69ro8/mfYiTJfC46Iw11SBu/v79iYmKATx0yMjLS0tKysrJ/vN5XV1eioqL6uHhMpNIbEAaMjIweHh5ycnKz2OxKSkrJ4O+ey+VpsNjtrndwXk9/f38+Pj6XYjB4bWJV15fBAAAMU0lEQVR4nNWcd0PyvBbAqSVdFGWUtgwBZSPDR3EU9VHxXr33+3+h9yQnHYwyWobv+cc0pZJfz0wamkicRvSSaVeyTjkngOQMo+xkLdss6ScaTkQxrUrWUNKqrEgCE0mSFFlNS4ZTsf4tLLrZK3cFWeYI8yLJsmBk+6ce42Yp2b1uWlVWQvgw58WKeeqRrpVSpSyoayG4KOovVoved2RZ2YKCqyXdK516yCvFdiR5WwoU1aicetDL0ndyO2KAKLLzy5RiO+n1/h0mcs469dgDYmYjaIOLJP0e86oIq1PGliSqc2oAlL6TjoFBRXV+Q6q3upGtyhOlfHKSUjauOlAnpyYxy/HVwUTunZRjH2b1C0j03lZV1ZaStk/Gkd2bOqgoxolyvNlV98lxsiBsFveqD0ZyimLFNLYu17cWKXcCjtz+OU4RucziITgEyTjy9LfUPQgHeMlxVaI7e/dzLlL3qIGrcigOUMkx5ybWnvNHUBTjeByl3B7rkkWRckcrVPR91burRT6abR3QQagox6pTDmpYIJJwpFRysMjrypEKrv5h9QEiZ4/BcbhU6InUPQaIfWgMkPNjePvhFQJT3iM8bLDPD89xFG8/hkKOUQH3uwePWcJRwlbvGAqB3H5oDr18oOnUsUH6ByzfgyAHXwbe73rcCUGkY7g6gBR3WHG8+Zx9fU3PLi7OzqZfj7PPmy2usY9jWbuAfD5OLy4oBBPanD7ONrLEiFlUl5Lkt9eDbGla7Rlo4mxRAGv6vpYlRsySukVBMrrYNoycsPZx/JYg79NlCo/l8TP8whjZUO7pRtq02G4n1TKLSjdrhP+zrcLvzeMKbQRYpuEWttvaiW9IElvjMc51m80tVbtUVCvr1CtvAfK5FgPV8t5efe0uwVcWjC57BiTnjBw00ucKA1FUVTqHtqUXw2/LFiXK+0YOivK10r52cRE5a5t9qwvagIadzcFxl4KojlXJ9axur5Sww0PH5qLxfTMFIzmbrQJZz0Eyc7fUtPp0ElaBhpmopNG0FEcvldO2XqyUEv01IJvK+C05KMrjsqf002soSKGev/QO6VjPVcsuGom+nJZMU0aQMnCo7ORa00pvWEZpb2NXnnktkVRCv5mkrvIjURQ9ncAttXs5qatkqWNJxTI6u1kqlWVGmbbWGer5BoV8bc9BzWvRUUJ9vVATUS4J75EEW6c7CWQr4Sh0qxyCJPRET9kMsmnxYXvD4rJAEvLNpPAiikmxCTQ1F0RIq07P1nWnQkEkw0HTMsslGP9GkE3RNzQPhsr73PUhGYyMKYdYJ1Uxn+J94B65NMSerAN+LoNeFPQRCAK26oKEWuoGX3/fmWNeJ2ZIXteAIynmCamJdz5IouI4dsIR+gDTg9HzhChYid45A0lUQlWirF9E2V0hkOYDHm+vXvJN1YAjKQ6JUPNNiz8J7OUUxwTH6JdZ+E30c3JR14t2oqhmw2dpG2rfnT2EkQRil7XyW0lhRBVyDbpoiAPPRyS1mHVysgR+Xs6WVUVQoE13n0qyItG20nXCKrcNef0xgmUBiZ8ZrZXfSy6ZZVGEpnhF/BOKuwtbWb17Vgrd/yitdZGbaRQOIPFUUlk5nkyDcrwAQiaQR+KI1F2bDm8iKYQal/sfVlYUZMgUMs4IZCCO9sGxKfhGiVkobuTqrfLNVJ5yUMtKVcXaXkDS64NvNBdhKmmv0YjW4ZZFhtc0csUXSVg/O9ypPJkn4SpZVaGAPVGQEaGtqrYHjo0lfERfpyCP4SCZPEsi45SgjQIFSgzZ+HA6OsjZRTsMhAw7PBumBuL1XMwiqYxGFskIyWiawHtJxr2ACJrXVP4zZ1neXLXttqJznF28h4JgEhEzRINUkvL7U9qgNq7eDTJBFCj2B+NqdVxPMaZ6/g6HT+rjap6noOH4vy137K3b5+9XbE5e//x9jQ+CtrXK2RtMIY0MuRMbvoeQwvgF6/rroP8X8h3svQMdDBsi1GfIQfuajA4K6b8c48/9G3z8gRH9YZd9xzYtrLhWgGREBjIgw5dk3R8y5BZxPMgzEjfZQylGMUY12n95NaYn2SVwLdVqkoJAMBefkeOWjf1+As2He5Ep/m0SE4SnkuU8AveScsCARmI+2Aszk0xKa9DqvoYGRzQ29KoGvlMVR002MrwZVdamGknRK7lCnti/pup5YBj0e27piejh1y24lkFSGLOacH9ffH0MRD7DuqMDxJhMS0uQPPUZ6lhokcyarvBgTPDEH64Qlp+oZb2K8yCRE+KZ6yTLO1AyIzaG6oBbiaePkUYPa7x4oRysIrsuoC3xgbGJMblDrQ4J+soEQV4xirRo4/sbWTvs3CwOyJSBLBaNaN0wvmu/fidX1yLWwizHcN1Ak7YvPedm42Luk2pwrRbYZ34wZrV+WO89cCQfUD3uuc8YIGcX9D8slfEYfOmNG3uGBRUXHDNz0gCTlcUCzB3p/W3MXcaNzgWhppcMujrtfX4WO7fMS1yHiV79IggNW8sTqxoHGXmRl1k8m2XRmSN3FnQDb40lhVi8EHBTEQamzi2PvfiPv5lftP+i9SHkTSxvp2FraaqrVfHrGprv6VWcv0OLWTyrh0kVfbvAP4MhouO61eCappHqgAa5Dx6zXFUz/56gZYk8t8fydprblxYfCujrgXkhLYGhpwalSI2mxLrvSpAGCVdaE43JrUog9jUvr1JUM6KbyF0Qlg+f8eCHQ0aas7sgNP7qCyCkkERfD5QmaCc14RLydnJcINwCeVzCz3Bfr/LLSL0DwYEIzEV4ecKHznP5m+hDJaLPdT2QRHEBhGeAkQ+SGaMRgTIad4UUmVOcq7dGIPiiEvMZjMLeTedO8aeN6mGff/NqsBhOgonEURZBksFbS72GD1Ks1gtu6UsKyPvCU7ybRdBjCMz5RSiTcS3m1a2z0IvQ87/x8+65WAEYQRbKXxgS+wZveRHQ8ObTeZb/sfr8xzjrSwYp4ZD62IBZFs+Gk3v2b9DzWx9BKqajuHOrhSdvMCec1wgpNJPzVkSlLgZBvNzTYBmfBj4aEXAthoPc3qMOsVqZoIt8MITWE3P36LNdBmLOPx+BMbEhNV2vHTbFa+zyK2Fyydi8ygomkknRBSG0YBwwPxJ9kNtOshNIgMFs2H4S46USBNHnE4lr/CJPh2D8zYabIbknZyD5NbnfZAghkO3HmFVGdJ5FORjf//zA9CyKHQR59h0fD9o/Yof1Ra63OMj8qjOPWixtwJSQJvJhjQ+6ASELOodQPzV4uBXzwwJE5QamUcjzhUsoS9hDLqX7f7zu/vkBkvn9K4Iwr2h/eCCTJy8GR1jHRhBcOF0o5L0Ydadd1SA9VwspLCOh6yV/Wa816PC1gquSDuTI5hVxYV/cqZXU7T9x+6Py0+KV1iQI8vPw3RHf3FzyGVUjOGu3Fwr5gVdJUBnTycYYR+T2QW4kbF7idmG1zg+bLEdKis1DLOv823Kr3Ql3C+/q+4kXgiPWKXxpa3Hng9YMDBsXGjQ+C+Kdl8wEO95Y6ik/kWBlLEh0ZfHWg3ttY/j1piav3sUfPgek92hr8riSrS+mxEKTl67Xec2d0lb5/I+aFy6ipIZYoouNK/ahOzxiGhQkwcIUyPqeJjyPgOAUnR3QUz/PiaBEy4oX/OrF9QdSuGMrDLWhlwGJVm8wI2oOht7HWNeohrGMaHRZolFHjjT+xoItlHw8Y4Hbeus8Pd+6959h/Ty3EvMSKXJN+cVLz5iIoFERghmQLsItdLKuzPwROysJ7m9F2q3bVttrt4ObSNqtVmt5U0mUZOIumiYSe94sq8T58c7NDrsGXBDvsdXKRwuRRTVi/QgpgsN7D3dLe1SJpGZjbsHcmSTwbHd/G5iVXPx94ztal+8i+9tSLsnxzMol2W1XSnDP0368ZG8vDLrZJcVfBPcJ6UZs45JkObu/n4OF79BcZ1kJ+tKNeDpR5G52ry9E2LBJ0+eYLmzc0rNq9J3+SvoArzn7fPS3MIdiLG/bgiq4rG7/LrA5Zajlw7xE72b2tX7vbNjm2X6vrOz2HhFJVoVy73C/nbr5nE1X64VtMw/fA4zvy5OVLbb9SwCR7jqWfeh3hYBeplM+dC5n0+nXbM2ebCZ6ycqWjZwUisPeyigLXcOpHO0Vkzef7++z2ewRBP68b/XbBSa6bfWyjpFTVVUOiqqmhW7RyfYq1q998d+y6CWzb1d6WV96ltU3D/Gqz38ADchAuja9+PsAAAAASUVORK5CYII=">
            <a:extLst>
              <a:ext uri="{FF2B5EF4-FFF2-40B4-BE49-F238E27FC236}">
                <a16:creationId xmlns:a16="http://schemas.microsoft.com/office/drawing/2014/main" id="{F731EAB1-E3E4-4BBB-929C-13EFB14F24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20280" y="5336770"/>
            <a:ext cx="1777108" cy="959638"/>
          </a:xfrm>
          <a:prstGeom prst="rect">
            <a:avLst/>
          </a:prstGeom>
          <a:noFill/>
          <a:extLst>
            <a:ext uri="{909E8E84-426E-40DD-AFC4-6F175D3DCCD1}">
              <a14:hiddenFill xmlns:a14="http://schemas.microsoft.com/office/drawing/2010/main">
                <a:solidFill>
                  <a:srgbClr val="FFFFFF"/>
                </a:solidFill>
              </a14:hiddenFill>
            </a:ext>
          </a:extLst>
        </p:spPr>
      </p:pic>
      <p:pic>
        <p:nvPicPr>
          <p:cNvPr id="26" name="Gráfico 25">
            <a:extLst>
              <a:ext uri="{FF2B5EF4-FFF2-40B4-BE49-F238E27FC236}">
                <a16:creationId xmlns:a16="http://schemas.microsoft.com/office/drawing/2014/main" id="{5FA51960-84EF-45EA-90AE-77D9A58579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03019" y="4539125"/>
            <a:ext cx="3327400" cy="1058229"/>
          </a:xfrm>
          <a:prstGeom prst="rect">
            <a:avLst/>
          </a:prstGeom>
        </p:spPr>
      </p:pic>
      <p:sp>
        <p:nvSpPr>
          <p:cNvPr id="14" name="TextBox 13">
            <a:extLst>
              <a:ext uri="{FF2B5EF4-FFF2-40B4-BE49-F238E27FC236}">
                <a16:creationId xmlns:a16="http://schemas.microsoft.com/office/drawing/2014/main" id="{8E358340-6401-4333-A3D9-8DE85DB9A18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04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06902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Simulación de un entorno industrial</a:t>
            </a:r>
            <a:endParaRPr lang="en-GB" sz="4400" b="1"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66B03C9-048E-4CAF-9A40-5EB5092892F7}"/>
              </a:ext>
            </a:extLst>
          </p:cNvPr>
          <p:cNvGrpSpPr/>
          <p:nvPr/>
        </p:nvGrpSpPr>
        <p:grpSpPr>
          <a:xfrm>
            <a:off x="1330018" y="3181679"/>
            <a:ext cx="9779942" cy="1568073"/>
            <a:chOff x="1330018" y="3181679"/>
            <a:chExt cx="9779942" cy="1568073"/>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Temperatura, presión, velocidad rotacional, presión y temperaturas  ambientales</a:t>
              </a:r>
            </a:p>
          </p:txBody>
        </p:sp>
        <p:pic>
          <p:nvPicPr>
            <p:cNvPr id="13" name="Gráfico 12">
              <a:extLst>
                <a:ext uri="{FF2B5EF4-FFF2-40B4-BE49-F238E27FC236}">
                  <a16:creationId xmlns:a16="http://schemas.microsoft.com/office/drawing/2014/main" id="{5AE5A72F-4618-4A8D-BE70-F6449B860A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0018" y="3181679"/>
              <a:ext cx="1234440" cy="1568073"/>
            </a:xfrm>
            <a:prstGeom prst="rect">
              <a:avLst/>
            </a:prstGeom>
          </p:spPr>
        </p:pic>
      </p:grpSp>
      <p:grpSp>
        <p:nvGrpSpPr>
          <p:cNvPr id="2" name="Group 1">
            <a:extLst>
              <a:ext uri="{FF2B5EF4-FFF2-40B4-BE49-F238E27FC236}">
                <a16:creationId xmlns:a16="http://schemas.microsoft.com/office/drawing/2014/main" id="{43381CB2-5E5D-46FD-8AD5-11E5D7FB8416}"/>
              </a:ext>
            </a:extLst>
          </p:cNvPr>
          <p:cNvGrpSpPr/>
          <p:nvPr/>
        </p:nvGrpSpPr>
        <p:grpSpPr>
          <a:xfrm>
            <a:off x="1154043" y="2028867"/>
            <a:ext cx="9955917" cy="982035"/>
            <a:chOff x="1154043" y="2028867"/>
            <a:chExt cx="9955917" cy="982035"/>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Simulación de máquinas rotatorias de uso genérico</a:t>
              </a:r>
            </a:p>
          </p:txBody>
        </p:sp>
        <p:pic>
          <p:nvPicPr>
            <p:cNvPr id="22" name="Gráfico 21">
              <a:extLst>
                <a:ext uri="{FF2B5EF4-FFF2-40B4-BE49-F238E27FC236}">
                  <a16:creationId xmlns:a16="http://schemas.microsoft.com/office/drawing/2014/main" id="{58F8CD43-D130-4715-9882-3F60B2F255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flipV="1">
              <a:off x="1154043" y="2028867"/>
              <a:ext cx="1563240" cy="982035"/>
            </a:xfrm>
            <a:prstGeom prst="rect">
              <a:avLst/>
            </a:prstGeom>
          </p:spPr>
        </p:pic>
      </p:grpSp>
      <p:grpSp>
        <p:nvGrpSpPr>
          <p:cNvPr id="4" name="Group 3">
            <a:extLst>
              <a:ext uri="{FF2B5EF4-FFF2-40B4-BE49-F238E27FC236}">
                <a16:creationId xmlns:a16="http://schemas.microsoft.com/office/drawing/2014/main" id="{61968A52-0FE6-4382-B4D7-BF86F84F9F9D}"/>
              </a:ext>
            </a:extLst>
          </p:cNvPr>
          <p:cNvGrpSpPr/>
          <p:nvPr/>
        </p:nvGrpSpPr>
        <p:grpSpPr>
          <a:xfrm>
            <a:off x="1364743" y="4868256"/>
            <a:ext cx="9745217" cy="1098373"/>
            <a:chOff x="1364743" y="4868256"/>
            <a:chExt cx="9745217" cy="1098373"/>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Informes de mantenimiento. Se registrarán dos tipos de fallo</a:t>
              </a:r>
            </a:p>
          </p:txBody>
        </p:sp>
        <p:pic>
          <p:nvPicPr>
            <p:cNvPr id="10" name="Gráfico 9">
              <a:extLst>
                <a:ext uri="{FF2B5EF4-FFF2-40B4-BE49-F238E27FC236}">
                  <a16:creationId xmlns:a16="http://schemas.microsoft.com/office/drawing/2014/main" id="{42CBDA0F-9484-4304-8824-1C777D9950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4743" y="4868256"/>
              <a:ext cx="1100666" cy="1098373"/>
            </a:xfrm>
            <a:prstGeom prst="rect">
              <a:avLst/>
            </a:prstGeom>
          </p:spPr>
        </p:pic>
      </p:grpSp>
      <p:sp>
        <p:nvSpPr>
          <p:cNvPr id="12" name="TextBox 11">
            <a:extLst>
              <a:ext uri="{FF2B5EF4-FFF2-40B4-BE49-F238E27FC236}">
                <a16:creationId xmlns:a16="http://schemas.microsoft.com/office/drawing/2014/main" id="{93044BD0-B6A7-44C3-903B-F977D756470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720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Construcción del modelo base</a:t>
            </a:r>
            <a:endParaRPr lang="en-GB" sz="4400" b="1" dirty="0">
              <a:solidFill>
                <a:schemeClr val="bg1"/>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3DD60388-9D5E-4A76-A73A-2AEF479BC298}"/>
              </a:ext>
            </a:extLst>
          </p:cNvPr>
          <p:cNvGrpSpPr/>
          <p:nvPr/>
        </p:nvGrpSpPr>
        <p:grpSpPr>
          <a:xfrm>
            <a:off x="1318317" y="4814606"/>
            <a:ext cx="9791643" cy="1211603"/>
            <a:chOff x="1318317" y="4814606"/>
            <a:chExt cx="9791643" cy="1211603"/>
          </a:xfrm>
        </p:grpSpPr>
        <p:pic>
          <p:nvPicPr>
            <p:cNvPr id="25" name="Gráfico 24">
              <a:extLst>
                <a:ext uri="{FF2B5EF4-FFF2-40B4-BE49-F238E27FC236}">
                  <a16:creationId xmlns:a16="http://schemas.microsoft.com/office/drawing/2014/main" id="{09D63D65-171D-4953-B26A-7CCA13067D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8317" y="4814606"/>
              <a:ext cx="1249039" cy="1211603"/>
            </a:xfrm>
            <a:prstGeom prst="rect">
              <a:avLst/>
            </a:prstGeom>
          </p:spPr>
        </p:pic>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Evaluación del modelo construido mediante el uso de medidas de calidad</a:t>
              </a:r>
              <a:r>
                <a:rPr lang="en-US" sz="2800" b="1" dirty="0">
                  <a:solidFill>
                    <a:schemeClr val="bg1"/>
                  </a:solidFill>
                  <a:latin typeface="Arial" panose="020B0604020202020204" pitchFamily="34" charset="0"/>
                  <a:cs typeface="Arial" panose="020B0604020202020204" pitchFamily="34" charset="0"/>
                </a:rPr>
                <a:t> </a:t>
              </a:r>
            </a:p>
          </p:txBody>
        </p:sp>
      </p:grpSp>
      <p:grpSp>
        <p:nvGrpSpPr>
          <p:cNvPr id="3" name="Group 2">
            <a:extLst>
              <a:ext uri="{FF2B5EF4-FFF2-40B4-BE49-F238E27FC236}">
                <a16:creationId xmlns:a16="http://schemas.microsoft.com/office/drawing/2014/main" id="{0E2612C7-FBA3-4545-B515-FA5D2D437C83}"/>
              </a:ext>
            </a:extLst>
          </p:cNvPr>
          <p:cNvGrpSpPr/>
          <p:nvPr/>
        </p:nvGrpSpPr>
        <p:grpSpPr>
          <a:xfrm>
            <a:off x="1228320" y="3357392"/>
            <a:ext cx="9881640" cy="1148346"/>
            <a:chOff x="1228320" y="3357392"/>
            <a:chExt cx="9881640" cy="1148346"/>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Redes neuronales = Versatilidad + Framework </a:t>
              </a:r>
              <a:r>
                <a:rPr lang="en-US" sz="2800" b="1" dirty="0">
                  <a:solidFill>
                    <a:schemeClr val="bg1"/>
                  </a:solidFill>
                  <a:latin typeface="Arial" panose="020B0604020202020204" pitchFamily="34" charset="0"/>
                  <a:cs typeface="Arial" panose="020B0604020202020204" pitchFamily="34" charset="0"/>
                </a:rPr>
                <a:t>Friendly</a:t>
              </a:r>
            </a:p>
          </p:txBody>
        </p:sp>
        <p:grpSp>
          <p:nvGrpSpPr>
            <p:cNvPr id="6" name="Grupo 5">
              <a:extLst>
                <a:ext uri="{FF2B5EF4-FFF2-40B4-BE49-F238E27FC236}">
                  <a16:creationId xmlns:a16="http://schemas.microsoft.com/office/drawing/2014/main" id="{57041701-189F-4EB4-B5CD-DE8EB8C7F27C}"/>
                </a:ext>
              </a:extLst>
            </p:cNvPr>
            <p:cNvGrpSpPr/>
            <p:nvPr/>
          </p:nvGrpSpPr>
          <p:grpSpPr>
            <a:xfrm>
              <a:off x="1228320" y="3357392"/>
              <a:ext cx="1610275" cy="1148346"/>
              <a:chOff x="1216745" y="3339867"/>
              <a:chExt cx="1610275" cy="1148346"/>
            </a:xfrm>
          </p:grpSpPr>
          <p:pic>
            <p:nvPicPr>
              <p:cNvPr id="4" name="Gráfico 3">
                <a:extLst>
                  <a:ext uri="{FF2B5EF4-FFF2-40B4-BE49-F238E27FC236}">
                    <a16:creationId xmlns:a16="http://schemas.microsoft.com/office/drawing/2014/main" id="{E99117D3-CCEE-4519-BC9A-BDB5E5CA8A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6745" y="3339867"/>
                <a:ext cx="1610275" cy="1148346"/>
              </a:xfrm>
              <a:prstGeom prst="rect">
                <a:avLst/>
              </a:prstGeom>
            </p:spPr>
          </p:pic>
          <p:sp>
            <p:nvSpPr>
              <p:cNvPr id="5" name="CuadroTexto 4">
                <a:extLst>
                  <a:ext uri="{FF2B5EF4-FFF2-40B4-BE49-F238E27FC236}">
                    <a16:creationId xmlns:a16="http://schemas.microsoft.com/office/drawing/2014/main" id="{0D7A220E-D8D2-4F81-BCF0-882456B29770}"/>
                  </a:ext>
                </a:extLst>
              </p:cNvPr>
              <p:cNvSpPr txBox="1"/>
              <p:nvPr/>
            </p:nvSpPr>
            <p:spPr>
              <a:xfrm>
                <a:off x="2136280" y="3389385"/>
                <a:ext cx="619066" cy="3693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Human:86.9%</a:t>
                </a:r>
              </a:p>
            </p:txBody>
          </p:sp>
        </p:grpSp>
      </p:grpSp>
      <p:sp>
        <p:nvSpPr>
          <p:cNvPr id="14" name="TextBox 13">
            <a:extLst>
              <a:ext uri="{FF2B5EF4-FFF2-40B4-BE49-F238E27FC236}">
                <a16:creationId xmlns:a16="http://schemas.microsoft.com/office/drawing/2014/main" id="{A5D8CE94-64F3-413A-9FF4-534DBAED7452}"/>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8FE18FD9-9E10-4956-BAEC-992AE103F92C}"/>
              </a:ext>
            </a:extLst>
          </p:cNvPr>
          <p:cNvGrpSpPr/>
          <p:nvPr/>
        </p:nvGrpSpPr>
        <p:grpSpPr>
          <a:xfrm>
            <a:off x="1364743" y="1586899"/>
            <a:ext cx="9745217" cy="1419225"/>
            <a:chOff x="1364743" y="1586899"/>
            <a:chExt cx="9745217" cy="1419225"/>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endPar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endParaRPr>
            </a:p>
            <a:p>
              <a:endPar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endParaRPr>
            </a:p>
          </p:txBody>
        </p:sp>
        <p:pic>
          <p:nvPicPr>
            <p:cNvPr id="12" name="Gráfico 11">
              <a:extLst>
                <a:ext uri="{FF2B5EF4-FFF2-40B4-BE49-F238E27FC236}">
                  <a16:creationId xmlns:a16="http://schemas.microsoft.com/office/drawing/2014/main" id="{E082C34F-AD73-408D-84FF-545BD09A4C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4743" y="1586899"/>
              <a:ext cx="1295400" cy="1419225"/>
            </a:xfrm>
            <a:prstGeom prst="rect">
              <a:avLst/>
            </a:prstGeom>
          </p:spPr>
        </p:pic>
        <p:sp>
          <p:nvSpPr>
            <p:cNvPr id="8" name="TextBox 7">
              <a:extLst>
                <a:ext uri="{FF2B5EF4-FFF2-40B4-BE49-F238E27FC236}">
                  <a16:creationId xmlns:a16="http://schemas.microsoft.com/office/drawing/2014/main" id="{2691DA59-DCE5-40F8-AC5C-9259BA5955C8}"/>
                </a:ext>
              </a:extLst>
            </p:cNvPr>
            <p:cNvSpPr txBox="1"/>
            <p:nvPr/>
          </p:nvSpPr>
          <p:spPr>
            <a:xfrm>
              <a:off x="2880360" y="2076835"/>
              <a:ext cx="4597802" cy="523220"/>
            </a:xfrm>
            <a:prstGeom prst="rect">
              <a:avLst/>
            </a:prstGeom>
            <a:noFill/>
          </p:spPr>
          <p:txBody>
            <a:bodyPr wrap="square" rtlCol="0">
              <a:spAutoFit/>
            </a:bodyPr>
            <a:lstStyle/>
            <a:p>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Preparación de los datos:</a:t>
              </a:r>
              <a:endParaRPr lang="en-GB" dirty="0"/>
            </a:p>
          </p:txBody>
        </p:sp>
      </p:grpSp>
      <p:sp>
        <p:nvSpPr>
          <p:cNvPr id="10" name="TextBox 9">
            <a:extLst>
              <a:ext uri="{FF2B5EF4-FFF2-40B4-BE49-F238E27FC236}">
                <a16:creationId xmlns:a16="http://schemas.microsoft.com/office/drawing/2014/main" id="{44880726-676D-4DC8-AD1B-D0707D1E8A42}"/>
              </a:ext>
            </a:extLst>
          </p:cNvPr>
          <p:cNvSpPr txBox="1"/>
          <p:nvPr/>
        </p:nvSpPr>
        <p:spPr>
          <a:xfrm>
            <a:off x="7305941" y="2076835"/>
            <a:ext cx="2498756" cy="523220"/>
          </a:xfrm>
          <a:prstGeom prst="rect">
            <a:avLst/>
          </a:prstGeom>
          <a:noFill/>
        </p:spPr>
        <p:txBody>
          <a:bodyPr wrap="square" rtlCol="0">
            <a:spAutoFit/>
          </a:bodyPr>
          <a:lstStyle/>
          <a:p>
            <a:r>
              <a:rPr lang="es-ES" sz="2800" b="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Agregación</a:t>
            </a:r>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a:t>
            </a:r>
            <a:endParaRPr lang="en-GB" dirty="0"/>
          </a:p>
        </p:txBody>
      </p:sp>
      <p:sp>
        <p:nvSpPr>
          <p:cNvPr id="11" name="TextBox 10">
            <a:extLst>
              <a:ext uri="{FF2B5EF4-FFF2-40B4-BE49-F238E27FC236}">
                <a16:creationId xmlns:a16="http://schemas.microsoft.com/office/drawing/2014/main" id="{9E866E83-BB5C-44FE-B3C1-1F6AD14F7E9B}"/>
              </a:ext>
            </a:extLst>
          </p:cNvPr>
          <p:cNvSpPr txBox="1"/>
          <p:nvPr/>
        </p:nvSpPr>
        <p:spPr>
          <a:xfrm>
            <a:off x="2889414" y="2499951"/>
            <a:ext cx="2089992" cy="523220"/>
          </a:xfrm>
          <a:prstGeom prst="rect">
            <a:avLst/>
          </a:prstGeom>
          <a:noFill/>
        </p:spPr>
        <p:txBody>
          <a:bodyPr wrap="square" rtlCol="0">
            <a:spAutoFit/>
          </a:bodyPr>
          <a:lstStyle/>
          <a:p>
            <a:r>
              <a:rPr lang="es-ES" sz="2800" b="1" dirty="0">
                <a:solidFill>
                  <a:srgbClr val="92D050"/>
                </a:solidFill>
                <a:latin typeface="Arial" panose="020B0604020202020204" pitchFamily="34" charset="0"/>
                <a:ea typeface="Times New Roman" panose="02020603050405020304" pitchFamily="18" charset="0"/>
                <a:cs typeface="Arial" panose="020B0604020202020204" pitchFamily="34" charset="0"/>
              </a:rPr>
              <a:t>etiquetado</a:t>
            </a:r>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a:t>
            </a:r>
            <a:endParaRPr lang="en-GB" dirty="0"/>
          </a:p>
        </p:txBody>
      </p:sp>
      <p:sp>
        <p:nvSpPr>
          <p:cNvPr id="22" name="TextBox 21">
            <a:extLst>
              <a:ext uri="{FF2B5EF4-FFF2-40B4-BE49-F238E27FC236}">
                <a16:creationId xmlns:a16="http://schemas.microsoft.com/office/drawing/2014/main" id="{9A13866F-2DD9-4BCF-A0DF-26CAE6304DE1}"/>
              </a:ext>
            </a:extLst>
          </p:cNvPr>
          <p:cNvSpPr txBox="1"/>
          <p:nvPr/>
        </p:nvSpPr>
        <p:spPr>
          <a:xfrm>
            <a:off x="4856085" y="2499951"/>
            <a:ext cx="2944187" cy="523220"/>
          </a:xfrm>
          <a:prstGeom prst="rect">
            <a:avLst/>
          </a:prstGeom>
          <a:noFill/>
        </p:spPr>
        <p:txBody>
          <a:bodyPr wrap="square" rtlCol="0">
            <a:spAutoFit/>
          </a:bodyPr>
          <a:lstStyle/>
          <a:p>
            <a:r>
              <a:rPr lang="es-ES" sz="2800" b="1" dirty="0">
                <a:solidFill>
                  <a:schemeClr val="accent2">
                    <a:lumMod val="75000"/>
                  </a:schemeClr>
                </a:solidFill>
                <a:latin typeface="Arial" panose="020B0604020202020204" pitchFamily="34" charset="0"/>
                <a:ea typeface="Times New Roman" panose="02020603050405020304" pitchFamily="18" charset="0"/>
                <a:cs typeface="Arial" panose="020B0604020202020204" pitchFamily="34" charset="0"/>
              </a:rPr>
              <a:t>enriquecimiento</a:t>
            </a:r>
            <a:endParaRPr lang="en-GB" dirty="0">
              <a:solidFill>
                <a:schemeClr val="accent2">
                  <a:lumMod val="75000"/>
                </a:schemeClr>
              </a:solidFill>
            </a:endParaRPr>
          </a:p>
        </p:txBody>
      </p:sp>
      <p:sp>
        <p:nvSpPr>
          <p:cNvPr id="13" name="TextBox 12">
            <a:extLst>
              <a:ext uri="{FF2B5EF4-FFF2-40B4-BE49-F238E27FC236}">
                <a16:creationId xmlns:a16="http://schemas.microsoft.com/office/drawing/2014/main" id="{47C2B397-EDC7-4DAC-962C-837A6D963D16}"/>
              </a:ext>
            </a:extLst>
          </p:cNvPr>
          <p:cNvSpPr txBox="1"/>
          <p:nvPr/>
        </p:nvSpPr>
        <p:spPr>
          <a:xfrm>
            <a:off x="7690918" y="2499951"/>
            <a:ext cx="2254313" cy="523220"/>
          </a:xfrm>
          <a:prstGeom prst="rect">
            <a:avLst/>
          </a:prstGeom>
          <a:noFill/>
        </p:spPr>
        <p:txBody>
          <a:bodyPr wrap="square" rtlCol="0">
            <a:spAutoFit/>
          </a:bodyPr>
          <a:lstStyle/>
          <a:p>
            <a:r>
              <a:rPr lang="es-E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y balanceo</a:t>
            </a:r>
            <a:endParaRPr lang="en-GB" dirty="0">
              <a:solidFill>
                <a:srgbClr val="FF0000"/>
              </a:solidFill>
            </a:endParaRPr>
          </a:p>
        </p:txBody>
      </p:sp>
    </p:spTree>
    <p:extLst>
      <p:ext uri="{BB962C8B-B14F-4D97-AF65-F5344CB8AC3E}">
        <p14:creationId xmlns:p14="http://schemas.microsoft.com/office/powerpoint/2010/main" val="260228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Medidas de calidad para el modelo</a:t>
            </a:r>
            <a:endParaRPr lang="en-GB" sz="4400" b="1" dirty="0">
              <a:solidFill>
                <a:schemeClr val="bg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962A6B63-1236-48E8-ADF3-B3624EE8EC2E}"/>
              </a:ext>
            </a:extLst>
          </p:cNvPr>
          <p:cNvGrpSpPr/>
          <p:nvPr/>
        </p:nvGrpSpPr>
        <p:grpSpPr>
          <a:xfrm>
            <a:off x="1173831" y="2052017"/>
            <a:ext cx="9936129" cy="954107"/>
            <a:chOff x="1173831" y="2052017"/>
            <a:chExt cx="9936129" cy="954107"/>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Precision</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¿Que proporción de X son realmente X?</a:t>
              </a:r>
            </a:p>
          </p:txBody>
        </p:sp>
        <p:pic>
          <p:nvPicPr>
            <p:cNvPr id="2" name="Gráfico 1">
              <a:extLst>
                <a:ext uri="{FF2B5EF4-FFF2-40B4-BE49-F238E27FC236}">
                  <a16:creationId xmlns:a16="http://schemas.microsoft.com/office/drawing/2014/main" id="{7C9ECD77-F6B8-4310-B7F6-DC3BC97BC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46949" y="2052017"/>
              <a:ext cx="960293" cy="954107"/>
            </a:xfrm>
            <a:prstGeom prst="rect">
              <a:avLst/>
            </a:prstGeom>
          </p:spPr>
        </p:pic>
        <p:sp>
          <p:nvSpPr>
            <p:cNvPr id="3" name="Flecha: a la derecha 2">
              <a:extLst>
                <a:ext uri="{FF2B5EF4-FFF2-40B4-BE49-F238E27FC236}">
                  <a16:creationId xmlns:a16="http://schemas.microsoft.com/office/drawing/2014/main" id="{B864C429-DEE8-494D-8539-04641BAF6088}"/>
                </a:ext>
              </a:extLst>
            </p:cNvPr>
            <p:cNvSpPr/>
            <p:nvPr/>
          </p:nvSpPr>
          <p:spPr>
            <a:xfrm>
              <a:off x="1173831" y="2371163"/>
              <a:ext cx="306846" cy="3158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1260032D-F1FF-4993-BA3C-DC9CCCCF3614}"/>
              </a:ext>
            </a:extLst>
          </p:cNvPr>
          <p:cNvGrpSpPr/>
          <p:nvPr/>
        </p:nvGrpSpPr>
        <p:grpSpPr>
          <a:xfrm>
            <a:off x="1558523" y="3213327"/>
            <a:ext cx="9551437" cy="1333618"/>
            <a:chOff x="1558523" y="3213327"/>
            <a:chExt cx="9551437" cy="1333618"/>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n-US" sz="2800" b="1" dirty="0">
                  <a:solidFill>
                    <a:schemeClr val="bg1"/>
                  </a:solidFill>
                  <a:latin typeface="Arial" panose="020B0604020202020204" pitchFamily="34" charset="0"/>
                  <a:cs typeface="Arial" panose="020B0604020202020204" pitchFamily="34" charset="0"/>
                </a:rPr>
                <a:t>Recall</a:t>
              </a:r>
              <a:r>
                <a:rPr lang="es-ES" sz="2800" b="1" dirty="0">
                  <a:solidFill>
                    <a:schemeClr val="bg1"/>
                  </a:solidFill>
                  <a:latin typeface="Arial" panose="020B0604020202020204" pitchFamily="34" charset="0"/>
                  <a:cs typeface="Arial" panose="020B0604020202020204" pitchFamily="34" charset="0"/>
                </a:rPr>
                <a:t>: De todas las X existentes, ¿cuántas se han encontrado?</a:t>
              </a:r>
              <a:endParaRPr lang="en-US" sz="2800" b="1" dirty="0">
                <a:solidFill>
                  <a:schemeClr val="bg1"/>
                </a:solidFill>
                <a:latin typeface="Arial" panose="020B0604020202020204" pitchFamily="34" charset="0"/>
                <a:cs typeface="Arial" panose="020B0604020202020204" pitchFamily="34" charset="0"/>
              </a:endParaRPr>
            </a:p>
          </p:txBody>
        </p:sp>
        <p:pic>
          <p:nvPicPr>
            <p:cNvPr id="15" name="Gráfico 14">
              <a:extLst>
                <a:ext uri="{FF2B5EF4-FFF2-40B4-BE49-F238E27FC236}">
                  <a16:creationId xmlns:a16="http://schemas.microsoft.com/office/drawing/2014/main" id="{0DACA181-8107-4E64-A2AA-E818B2F623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8523" y="3592838"/>
              <a:ext cx="960293" cy="954107"/>
            </a:xfrm>
            <a:prstGeom prst="rect">
              <a:avLst/>
            </a:prstGeom>
          </p:spPr>
        </p:pic>
        <p:sp>
          <p:nvSpPr>
            <p:cNvPr id="22" name="Flecha: a la derecha 21">
              <a:extLst>
                <a:ext uri="{FF2B5EF4-FFF2-40B4-BE49-F238E27FC236}">
                  <a16:creationId xmlns:a16="http://schemas.microsoft.com/office/drawing/2014/main" id="{C5CC8628-A2B2-446B-9570-810E1E2137B2}"/>
                </a:ext>
              </a:extLst>
            </p:cNvPr>
            <p:cNvSpPr/>
            <p:nvPr/>
          </p:nvSpPr>
          <p:spPr>
            <a:xfrm rot="5400000">
              <a:off x="1885246" y="3208843"/>
              <a:ext cx="306846" cy="3158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BEBF9A-ECEE-4742-9CE8-8FDCE4B72F63}"/>
              </a:ext>
            </a:extLst>
          </p:cNvPr>
          <p:cNvGrpSpPr/>
          <p:nvPr/>
        </p:nvGrpSpPr>
        <p:grpSpPr>
          <a:xfrm>
            <a:off x="1333401" y="4994759"/>
            <a:ext cx="9776559" cy="954107"/>
            <a:chOff x="1333401" y="4994759"/>
            <a:chExt cx="9776559" cy="954107"/>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f1–score: Combina las medidas anteriores mediante el cálculo de su media armónica</a:t>
              </a:r>
              <a:endParaRPr lang="en-US" sz="2800" b="1" dirty="0">
                <a:solidFill>
                  <a:schemeClr val="bg1"/>
                </a:solidFill>
                <a:latin typeface="Arial" panose="020B0604020202020204" pitchFamily="34" charset="0"/>
                <a:cs typeface="Arial" panose="020B0604020202020204" pitchFamily="34" charset="0"/>
              </a:endParaRPr>
            </a:p>
          </p:txBody>
        </p:sp>
        <p:pic>
          <p:nvPicPr>
            <p:cNvPr id="7" name="Gráfico 6">
              <a:extLst>
                <a:ext uri="{FF2B5EF4-FFF2-40B4-BE49-F238E27FC236}">
                  <a16:creationId xmlns:a16="http://schemas.microsoft.com/office/drawing/2014/main" id="{B51297E0-77A8-4C04-8E83-52062974F5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3401" y="5191485"/>
              <a:ext cx="1410535" cy="560653"/>
            </a:xfrm>
            <a:prstGeom prst="rect">
              <a:avLst/>
            </a:prstGeom>
          </p:spPr>
        </p:pic>
      </p:grpSp>
      <p:sp>
        <p:nvSpPr>
          <p:cNvPr id="14" name="TextBox 13">
            <a:extLst>
              <a:ext uri="{FF2B5EF4-FFF2-40B4-BE49-F238E27FC236}">
                <a16:creationId xmlns:a16="http://schemas.microsoft.com/office/drawing/2014/main" id="{41739091-D8A0-42B0-AAC2-0C32CD74581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11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Resultados del modelo base</a:t>
            </a:r>
            <a:endParaRPr lang="en-GB" sz="4400" b="1" dirty="0">
              <a:solidFill>
                <a:schemeClr val="bg1"/>
              </a:solidFill>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5E1A2D03-18DA-4D61-9DA4-07119E47A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950" y="2204524"/>
            <a:ext cx="1371600" cy="1530626"/>
          </a:xfrm>
          <a:prstGeom prst="rect">
            <a:avLst/>
          </a:prstGeom>
        </p:spPr>
      </p:pic>
      <p:pic>
        <p:nvPicPr>
          <p:cNvPr id="6" name="Gráfico 5">
            <a:extLst>
              <a:ext uri="{FF2B5EF4-FFF2-40B4-BE49-F238E27FC236}">
                <a16:creationId xmlns:a16="http://schemas.microsoft.com/office/drawing/2014/main" id="{A1BD4CD4-EF34-429D-B11F-566ABF3E9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950" y="4196067"/>
            <a:ext cx="1371600" cy="1869141"/>
          </a:xfrm>
          <a:prstGeom prst="rect">
            <a:avLst/>
          </a:prstGeom>
        </p:spPr>
      </p:pic>
      <p:grpSp>
        <p:nvGrpSpPr>
          <p:cNvPr id="11" name="Grupo 10">
            <a:extLst>
              <a:ext uri="{FF2B5EF4-FFF2-40B4-BE49-F238E27FC236}">
                <a16:creationId xmlns:a16="http://schemas.microsoft.com/office/drawing/2014/main" id="{EB4F2778-9868-458A-A903-7F3E64498B94}"/>
              </a:ext>
            </a:extLst>
          </p:cNvPr>
          <p:cNvGrpSpPr/>
          <p:nvPr/>
        </p:nvGrpSpPr>
        <p:grpSpPr>
          <a:xfrm>
            <a:off x="1397107" y="1781869"/>
            <a:ext cx="1371600" cy="4283339"/>
            <a:chOff x="1803068" y="1578626"/>
            <a:chExt cx="1371600" cy="4283339"/>
          </a:xfrm>
        </p:grpSpPr>
        <p:pic>
          <p:nvPicPr>
            <p:cNvPr id="4" name="Gráfico 3">
              <a:extLst>
                <a:ext uri="{FF2B5EF4-FFF2-40B4-BE49-F238E27FC236}">
                  <a16:creationId xmlns:a16="http://schemas.microsoft.com/office/drawing/2014/main" id="{7FFE8327-7AD8-4FF0-9E38-2ED7B5871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3068" y="1578626"/>
              <a:ext cx="1371600" cy="1956734"/>
            </a:xfrm>
            <a:prstGeom prst="rect">
              <a:avLst/>
            </a:prstGeom>
          </p:spPr>
        </p:pic>
        <p:pic>
          <p:nvPicPr>
            <p:cNvPr id="8" name="Gráfico 7">
              <a:extLst>
                <a:ext uri="{FF2B5EF4-FFF2-40B4-BE49-F238E27FC236}">
                  <a16:creationId xmlns:a16="http://schemas.microsoft.com/office/drawing/2014/main" id="{89CF320E-81A7-4D74-BF49-067C2D8A93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803068" y="4195973"/>
              <a:ext cx="1371600" cy="1665992"/>
            </a:xfrm>
            <a:prstGeom prst="rect">
              <a:avLst/>
            </a:prstGeom>
          </p:spPr>
        </p:pic>
      </p:grpSp>
      <p:sp>
        <p:nvSpPr>
          <p:cNvPr id="10" name="CuadroTexto 9">
            <a:extLst>
              <a:ext uri="{FF2B5EF4-FFF2-40B4-BE49-F238E27FC236}">
                <a16:creationId xmlns:a16="http://schemas.microsoft.com/office/drawing/2014/main" id="{2D07BF74-81DB-4ACC-BD97-7F3AB2E9B1BC}"/>
              </a:ext>
            </a:extLst>
          </p:cNvPr>
          <p:cNvSpPr txBox="1"/>
          <p:nvPr/>
        </p:nvSpPr>
        <p:spPr>
          <a:xfrm>
            <a:off x="2885299" y="1935288"/>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Piloto</a:t>
            </a:r>
          </a:p>
        </p:txBody>
      </p:sp>
      <p:sp>
        <p:nvSpPr>
          <p:cNvPr id="23" name="CuadroTexto 22">
            <a:extLst>
              <a:ext uri="{FF2B5EF4-FFF2-40B4-BE49-F238E27FC236}">
                <a16:creationId xmlns:a16="http://schemas.microsoft.com/office/drawing/2014/main" id="{5580F30D-D48B-4622-A5EA-E36F00E263CA}"/>
              </a:ext>
            </a:extLst>
          </p:cNvPr>
          <p:cNvSpPr txBox="1"/>
          <p:nvPr/>
        </p:nvSpPr>
        <p:spPr>
          <a:xfrm>
            <a:off x="2885299" y="4302622"/>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A</a:t>
            </a:r>
          </a:p>
        </p:txBody>
      </p:sp>
      <p:sp>
        <p:nvSpPr>
          <p:cNvPr id="24" name="CuadroTexto 23">
            <a:extLst>
              <a:ext uri="{FF2B5EF4-FFF2-40B4-BE49-F238E27FC236}">
                <a16:creationId xmlns:a16="http://schemas.microsoft.com/office/drawing/2014/main" id="{F4CB71A3-F4D2-498E-BC8A-365507D76A56}"/>
              </a:ext>
            </a:extLst>
          </p:cNvPr>
          <p:cNvSpPr txBox="1"/>
          <p:nvPr/>
        </p:nvSpPr>
        <p:spPr>
          <a:xfrm>
            <a:off x="8171277" y="1933897"/>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B</a:t>
            </a:r>
          </a:p>
        </p:txBody>
      </p:sp>
      <p:sp>
        <p:nvSpPr>
          <p:cNvPr id="25" name="CuadroTexto 24">
            <a:extLst>
              <a:ext uri="{FF2B5EF4-FFF2-40B4-BE49-F238E27FC236}">
                <a16:creationId xmlns:a16="http://schemas.microsoft.com/office/drawing/2014/main" id="{D6875829-89C0-43B6-8E34-66121AD3B36F}"/>
              </a:ext>
            </a:extLst>
          </p:cNvPr>
          <p:cNvSpPr txBox="1"/>
          <p:nvPr/>
        </p:nvSpPr>
        <p:spPr>
          <a:xfrm>
            <a:off x="8171277" y="4302621"/>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N</a:t>
            </a:r>
          </a:p>
        </p:txBody>
      </p:sp>
      <p:graphicFrame>
        <p:nvGraphicFramePr>
          <p:cNvPr id="13" name="Tabla 12">
            <a:extLst>
              <a:ext uri="{FF2B5EF4-FFF2-40B4-BE49-F238E27FC236}">
                <a16:creationId xmlns:a16="http://schemas.microsoft.com/office/drawing/2014/main" id="{31EFED7B-1AD8-4074-B017-78B50FF134AB}"/>
              </a:ext>
            </a:extLst>
          </p:cNvPr>
          <p:cNvGraphicFramePr>
            <a:graphicFrameLocks noGrp="1"/>
          </p:cNvGraphicFramePr>
          <p:nvPr>
            <p:extLst>
              <p:ext uri="{D42A27DB-BD31-4B8C-83A1-F6EECF244321}">
                <p14:modId xmlns:p14="http://schemas.microsoft.com/office/powerpoint/2010/main" val="1088408105"/>
              </p:ext>
            </p:extLst>
          </p:nvPr>
        </p:nvGraphicFramePr>
        <p:xfrm>
          <a:off x="3025899"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6" name="Tabla 25">
            <a:extLst>
              <a:ext uri="{FF2B5EF4-FFF2-40B4-BE49-F238E27FC236}">
                <a16:creationId xmlns:a16="http://schemas.microsoft.com/office/drawing/2014/main" id="{FEAC9BE1-371F-413B-B3D1-E243BADFEFC5}"/>
              </a:ext>
            </a:extLst>
          </p:cNvPr>
          <p:cNvGraphicFramePr>
            <a:graphicFrameLocks noGrp="1"/>
          </p:cNvGraphicFramePr>
          <p:nvPr>
            <p:extLst>
              <p:ext uri="{D42A27DB-BD31-4B8C-83A1-F6EECF244321}">
                <p14:modId xmlns:p14="http://schemas.microsoft.com/office/powerpoint/2010/main" val="3040250818"/>
              </p:ext>
            </p:extLst>
          </p:nvPr>
        </p:nvGraphicFramePr>
        <p:xfrm>
          <a:off x="3025899"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7" name="Tabla 26">
            <a:extLst>
              <a:ext uri="{FF2B5EF4-FFF2-40B4-BE49-F238E27FC236}">
                <a16:creationId xmlns:a16="http://schemas.microsoft.com/office/drawing/2014/main" id="{393D4670-C8A9-4170-AE5B-C238318F0AFD}"/>
              </a:ext>
            </a:extLst>
          </p:cNvPr>
          <p:cNvGraphicFramePr>
            <a:graphicFrameLocks noGrp="1"/>
          </p:cNvGraphicFramePr>
          <p:nvPr>
            <p:extLst>
              <p:ext uri="{D42A27DB-BD31-4B8C-83A1-F6EECF244321}">
                <p14:modId xmlns:p14="http://schemas.microsoft.com/office/powerpoint/2010/main" val="3014412016"/>
              </p:ext>
            </p:extLst>
          </p:nvPr>
        </p:nvGraphicFramePr>
        <p:xfrm>
          <a:off x="8282730"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8" name="Tabla 27">
            <a:extLst>
              <a:ext uri="{FF2B5EF4-FFF2-40B4-BE49-F238E27FC236}">
                <a16:creationId xmlns:a16="http://schemas.microsoft.com/office/drawing/2014/main" id="{84F79738-95F4-4893-BF4B-C8D89C513BF6}"/>
              </a:ext>
            </a:extLst>
          </p:cNvPr>
          <p:cNvGraphicFramePr>
            <a:graphicFrameLocks noGrp="1"/>
          </p:cNvGraphicFramePr>
          <p:nvPr>
            <p:extLst>
              <p:ext uri="{D42A27DB-BD31-4B8C-83A1-F6EECF244321}">
                <p14:modId xmlns:p14="http://schemas.microsoft.com/office/powerpoint/2010/main" val="2299430780"/>
              </p:ext>
            </p:extLst>
          </p:nvPr>
        </p:nvGraphicFramePr>
        <p:xfrm>
          <a:off x="8282730"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sp>
        <p:nvSpPr>
          <p:cNvPr id="20" name="TextBox 19">
            <a:extLst>
              <a:ext uri="{FF2B5EF4-FFF2-40B4-BE49-F238E27FC236}">
                <a16:creationId xmlns:a16="http://schemas.microsoft.com/office/drawing/2014/main" id="{A14E7E11-4C62-482B-94D9-FE2B8284A529}"/>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8323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Intercambiabilidad del modelo base</a:t>
            </a:r>
            <a:endParaRPr lang="en-GB" sz="4400" b="1" dirty="0">
              <a:solidFill>
                <a:schemeClr val="bg1"/>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2C2F4CC0-8E96-4ADC-AB34-B8CB6A4370E7}"/>
              </a:ext>
            </a:extLst>
          </p:cNvPr>
          <p:cNvGraphicFramePr>
            <a:graphicFrameLocks noGrp="1"/>
          </p:cNvGraphicFramePr>
          <p:nvPr>
            <p:extLst>
              <p:ext uri="{D42A27DB-BD31-4B8C-83A1-F6EECF244321}">
                <p14:modId xmlns:p14="http://schemas.microsoft.com/office/powerpoint/2010/main" val="1434721901"/>
              </p:ext>
            </p:extLst>
          </p:nvPr>
        </p:nvGraphicFramePr>
        <p:xfrm>
          <a:off x="1263713" y="1692999"/>
          <a:ext cx="9664573" cy="4300797"/>
        </p:xfrm>
        <a:graphic>
          <a:graphicData uri="http://schemas.openxmlformats.org/drawingml/2006/table">
            <a:tbl>
              <a:tblPr firstRow="1" firstCol="1" bandRow="1"/>
              <a:tblGrid>
                <a:gridCol w="1725537">
                  <a:extLst>
                    <a:ext uri="{9D8B030D-6E8A-4147-A177-3AD203B41FA5}">
                      <a16:colId xmlns:a16="http://schemas.microsoft.com/office/drawing/2014/main" val="2925797000"/>
                    </a:ext>
                  </a:extLst>
                </a:gridCol>
                <a:gridCol w="1915346">
                  <a:extLst>
                    <a:ext uri="{9D8B030D-6E8A-4147-A177-3AD203B41FA5}">
                      <a16:colId xmlns:a16="http://schemas.microsoft.com/office/drawing/2014/main" val="881615750"/>
                    </a:ext>
                  </a:extLst>
                </a:gridCol>
                <a:gridCol w="1915346">
                  <a:extLst>
                    <a:ext uri="{9D8B030D-6E8A-4147-A177-3AD203B41FA5}">
                      <a16:colId xmlns:a16="http://schemas.microsoft.com/office/drawing/2014/main" val="3376034479"/>
                    </a:ext>
                  </a:extLst>
                </a:gridCol>
                <a:gridCol w="1369448">
                  <a:extLst>
                    <a:ext uri="{9D8B030D-6E8A-4147-A177-3AD203B41FA5}">
                      <a16:colId xmlns:a16="http://schemas.microsoft.com/office/drawing/2014/main" val="290065113"/>
                    </a:ext>
                  </a:extLst>
                </a:gridCol>
                <a:gridCol w="1369448">
                  <a:extLst>
                    <a:ext uri="{9D8B030D-6E8A-4147-A177-3AD203B41FA5}">
                      <a16:colId xmlns:a16="http://schemas.microsoft.com/office/drawing/2014/main" val="1244056836"/>
                    </a:ext>
                  </a:extLst>
                </a:gridCol>
                <a:gridCol w="1369448">
                  <a:extLst>
                    <a:ext uri="{9D8B030D-6E8A-4147-A177-3AD203B41FA5}">
                      <a16:colId xmlns:a16="http://schemas.microsoft.com/office/drawing/2014/main" val="4037018251"/>
                    </a:ext>
                  </a:extLst>
                </a:gridCol>
              </a:tblGrid>
              <a:tr h="575282">
                <a:tc gridSpan="2">
                  <a:txBody>
                    <a:bodyPr/>
                    <a:lstStyle/>
                    <a:p>
                      <a:pPr algn="ctr"/>
                      <a:r>
                        <a:rPr lang="es-ES" sz="2400" b="1" dirty="0">
                          <a:effectLst/>
                          <a:latin typeface="Arial" panose="020B0604020202020204" pitchFamily="34" charset="0"/>
                          <a:cs typeface="Arial" panose="020B0604020202020204" pitchFamily="34" charset="0"/>
                        </a:rPr>
                        <a:t>SELECT YOUR MODEL</a:t>
                      </a:r>
                      <a:endParaRPr lang="en-GB" sz="2400" b="1" dirty="0">
                        <a:effectLst/>
                        <a:latin typeface="Arial" panose="020B0604020202020204" pitchFamily="34" charset="0"/>
                        <a:cs typeface="Arial" panose="020B0604020202020204" pitchFamily="34" charset="0"/>
                      </a:endParaRPr>
                    </a:p>
                  </a:txBody>
                  <a:tcPr marL="68580" marR="68580" marT="0" marB="0" anchor="ctr">
                    <a:lnL>
                      <a:noFill/>
                    </a:lnL>
                    <a:lnR>
                      <a:noFill/>
                    </a:lnR>
                    <a:lnT>
                      <a:noFill/>
                    </a:lnT>
                    <a:lnB>
                      <a:noFill/>
                    </a:lnB>
                  </a:tcPr>
                </a:tc>
                <a:tc hMerge="1">
                  <a:txBody>
                    <a:bodyPr/>
                    <a:lstStyle/>
                    <a:p>
                      <a:pPr algn="ctr"/>
                      <a:endParaRPr lang="en-GB" sz="1000" dirty="0">
                        <a:effectLst/>
                        <a:latin typeface="Times New Roman" panose="02020603050405020304" pitchFamily="18" charset="0"/>
                      </a:endParaRPr>
                    </a:p>
                  </a:txBody>
                  <a:tcPr marL="68580" marR="68580" marT="0" marB="0" anchor="ctr">
                    <a:lnL>
                      <a:noFill/>
                    </a:lnL>
                    <a:lnR w="12700" cap="flat" cmpd="sng" algn="ctr">
                      <a:noFill/>
                      <a:prstDash val="solid"/>
                      <a:round/>
                      <a:headEnd type="none" w="med" len="med"/>
                      <a:tailEnd type="none" w="med" len="med"/>
                    </a:lnR>
                    <a:lnT>
                      <a:noFill/>
                    </a:lnT>
                    <a:lnB>
                      <a:noFill/>
                    </a:lnB>
                  </a:tcPr>
                </a:tc>
                <a:tc gridSpan="4">
                  <a:txBody>
                    <a:bodyPr/>
                    <a:lstStyle/>
                    <a:p>
                      <a:pPr algn="ctr">
                        <a:spcAft>
                          <a:spcPts val="0"/>
                        </a:spcAft>
                      </a:pPr>
                      <a:r>
                        <a:rPr lang="en-GB"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Test</a:t>
                      </a:r>
                      <a:endParaRPr lang="en-GB" sz="36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038010922"/>
                  </a:ext>
                </a:extLst>
              </a:tr>
              <a:tr h="745103">
                <a:tc>
                  <a:txBody>
                    <a:bodyPr/>
                    <a:lstStyle/>
                    <a:p>
                      <a:endParaRPr lang="en-GB" sz="1000">
                        <a:effectLst/>
                        <a:latin typeface="Times New Roman" panose="02020603050405020304" pitchFamily="18" charset="0"/>
                      </a:endParaRPr>
                    </a:p>
                  </a:txBody>
                  <a:tcPr marL="68580" marR="68580" marT="0" marB="0" anchor="ctr">
                    <a:lnL>
                      <a:noFill/>
                    </a:lnL>
                    <a:lnR>
                      <a:noFill/>
                    </a:lnR>
                    <a:lnT>
                      <a:noFill/>
                    </a:lnT>
                    <a:lnB w="12700" cap="flat" cmpd="sng" algn="ctr">
                      <a:solidFill>
                        <a:srgbClr val="FFFFFF"/>
                      </a:solidFill>
                      <a:prstDash val="solid"/>
                      <a:round/>
                      <a:headEnd type="none" w="med" len="med"/>
                      <a:tailEnd type="none" w="med" len="med"/>
                    </a:lnB>
                  </a:tcPr>
                </a:tc>
                <a:tc>
                  <a:txBody>
                    <a:bodyPr/>
                    <a:lstStyle/>
                    <a:p>
                      <a:endParaRPr lang="en-GB" sz="100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extLst>
                  <a:ext uri="{0D108BD9-81ED-4DB2-BD59-A6C34878D82A}">
                    <a16:rowId xmlns:a16="http://schemas.microsoft.com/office/drawing/2014/main" val="124275185"/>
                  </a:ext>
                </a:extLst>
              </a:tr>
              <a:tr h="745103">
                <a:tc rowSpan="4">
                  <a:txBody>
                    <a:bodyPr/>
                    <a:lstStyle/>
                    <a:p>
                      <a:pPr algn="ctr">
                        <a:spcAft>
                          <a:spcPts val="0"/>
                        </a:spcAft>
                      </a:pPr>
                      <a:r>
                        <a:rPr lang="en-GB"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Train</a:t>
                      </a:r>
                      <a:endParaRPr lang="en-GB" sz="3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0.82</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0.88</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0997615"/>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0.89</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0.95</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0.79</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9648550"/>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0.80</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0.73</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1884795"/>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0.92</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0.93</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0.76</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735927994"/>
                  </a:ext>
                </a:extLst>
              </a:tr>
            </a:tbl>
          </a:graphicData>
        </a:graphic>
      </p:graphicFrame>
      <p:pic>
        <p:nvPicPr>
          <p:cNvPr id="14" name="Graphic 13">
            <a:extLst>
              <a:ext uri="{FF2B5EF4-FFF2-40B4-BE49-F238E27FC236}">
                <a16:creationId xmlns:a16="http://schemas.microsoft.com/office/drawing/2014/main" id="{4E5E409E-4644-489D-A2CE-D0EB361098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6249" y="2382268"/>
            <a:ext cx="3047245" cy="558145"/>
          </a:xfrm>
          <a:prstGeom prst="rect">
            <a:avLst/>
          </a:prstGeom>
        </p:spPr>
      </p:pic>
      <p:sp>
        <p:nvSpPr>
          <p:cNvPr id="29" name="Flecha: a la derecha 21">
            <a:extLst>
              <a:ext uri="{FF2B5EF4-FFF2-40B4-BE49-F238E27FC236}">
                <a16:creationId xmlns:a16="http://schemas.microsoft.com/office/drawing/2014/main" id="{261C4E89-851F-4064-974C-31654D3B9AEF}"/>
              </a:ext>
            </a:extLst>
          </p:cNvPr>
          <p:cNvSpPr/>
          <p:nvPr/>
        </p:nvSpPr>
        <p:spPr>
          <a:xfrm rot="5400000">
            <a:off x="2612134" y="2187828"/>
            <a:ext cx="178291" cy="21058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A49F562-BE5A-4B08-9E64-8F367B8AA4D6}"/>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0254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Resultados del modelo federado</a:t>
            </a:r>
            <a:endParaRPr lang="en-GB" sz="4400" b="1" dirty="0">
              <a:solidFill>
                <a:schemeClr val="bg1"/>
              </a:solidFill>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5E1A2D03-18DA-4D61-9DA4-07119E47A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950" y="2204524"/>
            <a:ext cx="1371600" cy="1530626"/>
          </a:xfrm>
          <a:prstGeom prst="rect">
            <a:avLst/>
          </a:prstGeom>
        </p:spPr>
      </p:pic>
      <p:pic>
        <p:nvPicPr>
          <p:cNvPr id="6" name="Gráfico 5">
            <a:extLst>
              <a:ext uri="{FF2B5EF4-FFF2-40B4-BE49-F238E27FC236}">
                <a16:creationId xmlns:a16="http://schemas.microsoft.com/office/drawing/2014/main" id="{A1BD4CD4-EF34-429D-B11F-566ABF3E9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950" y="4196067"/>
            <a:ext cx="1371600" cy="1869141"/>
          </a:xfrm>
          <a:prstGeom prst="rect">
            <a:avLst/>
          </a:prstGeom>
        </p:spPr>
      </p:pic>
      <p:grpSp>
        <p:nvGrpSpPr>
          <p:cNvPr id="11" name="Grupo 10">
            <a:extLst>
              <a:ext uri="{FF2B5EF4-FFF2-40B4-BE49-F238E27FC236}">
                <a16:creationId xmlns:a16="http://schemas.microsoft.com/office/drawing/2014/main" id="{EB4F2778-9868-458A-A903-7F3E64498B94}"/>
              </a:ext>
            </a:extLst>
          </p:cNvPr>
          <p:cNvGrpSpPr/>
          <p:nvPr/>
        </p:nvGrpSpPr>
        <p:grpSpPr>
          <a:xfrm>
            <a:off x="1397107" y="1781869"/>
            <a:ext cx="1371600" cy="4283339"/>
            <a:chOff x="1803068" y="1578626"/>
            <a:chExt cx="1371600" cy="4283339"/>
          </a:xfrm>
        </p:grpSpPr>
        <p:pic>
          <p:nvPicPr>
            <p:cNvPr id="4" name="Gráfico 3">
              <a:extLst>
                <a:ext uri="{FF2B5EF4-FFF2-40B4-BE49-F238E27FC236}">
                  <a16:creationId xmlns:a16="http://schemas.microsoft.com/office/drawing/2014/main" id="{7FFE8327-7AD8-4FF0-9E38-2ED7B5871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3068" y="1578626"/>
              <a:ext cx="1371600" cy="1956734"/>
            </a:xfrm>
            <a:prstGeom prst="rect">
              <a:avLst/>
            </a:prstGeom>
          </p:spPr>
        </p:pic>
        <p:pic>
          <p:nvPicPr>
            <p:cNvPr id="8" name="Gráfico 7">
              <a:extLst>
                <a:ext uri="{FF2B5EF4-FFF2-40B4-BE49-F238E27FC236}">
                  <a16:creationId xmlns:a16="http://schemas.microsoft.com/office/drawing/2014/main" id="{89CF320E-81A7-4D74-BF49-067C2D8A93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803068" y="4195973"/>
              <a:ext cx="1371600" cy="1665992"/>
            </a:xfrm>
            <a:prstGeom prst="rect">
              <a:avLst/>
            </a:prstGeom>
          </p:spPr>
        </p:pic>
      </p:grpSp>
      <p:sp>
        <p:nvSpPr>
          <p:cNvPr id="10" name="CuadroTexto 9">
            <a:extLst>
              <a:ext uri="{FF2B5EF4-FFF2-40B4-BE49-F238E27FC236}">
                <a16:creationId xmlns:a16="http://schemas.microsoft.com/office/drawing/2014/main" id="{2D07BF74-81DB-4ACC-BD97-7F3AB2E9B1BC}"/>
              </a:ext>
            </a:extLst>
          </p:cNvPr>
          <p:cNvSpPr txBox="1"/>
          <p:nvPr/>
        </p:nvSpPr>
        <p:spPr>
          <a:xfrm>
            <a:off x="2885299" y="1935288"/>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Piloto</a:t>
            </a:r>
          </a:p>
        </p:txBody>
      </p:sp>
      <p:sp>
        <p:nvSpPr>
          <p:cNvPr id="23" name="CuadroTexto 22">
            <a:extLst>
              <a:ext uri="{FF2B5EF4-FFF2-40B4-BE49-F238E27FC236}">
                <a16:creationId xmlns:a16="http://schemas.microsoft.com/office/drawing/2014/main" id="{5580F30D-D48B-4622-A5EA-E36F00E263CA}"/>
              </a:ext>
            </a:extLst>
          </p:cNvPr>
          <p:cNvSpPr txBox="1"/>
          <p:nvPr/>
        </p:nvSpPr>
        <p:spPr>
          <a:xfrm>
            <a:off x="2885299" y="4302622"/>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A</a:t>
            </a:r>
          </a:p>
        </p:txBody>
      </p:sp>
      <p:sp>
        <p:nvSpPr>
          <p:cNvPr id="24" name="CuadroTexto 23">
            <a:extLst>
              <a:ext uri="{FF2B5EF4-FFF2-40B4-BE49-F238E27FC236}">
                <a16:creationId xmlns:a16="http://schemas.microsoft.com/office/drawing/2014/main" id="{F4CB71A3-F4D2-498E-BC8A-365507D76A56}"/>
              </a:ext>
            </a:extLst>
          </p:cNvPr>
          <p:cNvSpPr txBox="1"/>
          <p:nvPr/>
        </p:nvSpPr>
        <p:spPr>
          <a:xfrm>
            <a:off x="8171277" y="1933897"/>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B</a:t>
            </a:r>
          </a:p>
        </p:txBody>
      </p:sp>
      <p:sp>
        <p:nvSpPr>
          <p:cNvPr id="25" name="CuadroTexto 24">
            <a:extLst>
              <a:ext uri="{FF2B5EF4-FFF2-40B4-BE49-F238E27FC236}">
                <a16:creationId xmlns:a16="http://schemas.microsoft.com/office/drawing/2014/main" id="{D6875829-89C0-43B6-8E34-66121AD3B36F}"/>
              </a:ext>
            </a:extLst>
          </p:cNvPr>
          <p:cNvSpPr txBox="1"/>
          <p:nvPr/>
        </p:nvSpPr>
        <p:spPr>
          <a:xfrm>
            <a:off x="8171277" y="4302621"/>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N</a:t>
            </a:r>
          </a:p>
        </p:txBody>
      </p:sp>
      <p:graphicFrame>
        <p:nvGraphicFramePr>
          <p:cNvPr id="13" name="Tabla 12">
            <a:extLst>
              <a:ext uri="{FF2B5EF4-FFF2-40B4-BE49-F238E27FC236}">
                <a16:creationId xmlns:a16="http://schemas.microsoft.com/office/drawing/2014/main" id="{31EFED7B-1AD8-4074-B017-78B50FF134AB}"/>
              </a:ext>
            </a:extLst>
          </p:cNvPr>
          <p:cNvGraphicFramePr>
            <a:graphicFrameLocks noGrp="1"/>
          </p:cNvGraphicFramePr>
          <p:nvPr>
            <p:extLst>
              <p:ext uri="{D42A27DB-BD31-4B8C-83A1-F6EECF244321}">
                <p14:modId xmlns:p14="http://schemas.microsoft.com/office/powerpoint/2010/main" val="3664526567"/>
              </p:ext>
            </p:extLst>
          </p:nvPr>
        </p:nvGraphicFramePr>
        <p:xfrm>
          <a:off x="3025899"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6" name="Tabla 25">
            <a:extLst>
              <a:ext uri="{FF2B5EF4-FFF2-40B4-BE49-F238E27FC236}">
                <a16:creationId xmlns:a16="http://schemas.microsoft.com/office/drawing/2014/main" id="{FEAC9BE1-371F-413B-B3D1-E243BADFEFC5}"/>
              </a:ext>
            </a:extLst>
          </p:cNvPr>
          <p:cNvGraphicFramePr>
            <a:graphicFrameLocks noGrp="1"/>
          </p:cNvGraphicFramePr>
          <p:nvPr>
            <p:extLst>
              <p:ext uri="{D42A27DB-BD31-4B8C-83A1-F6EECF244321}">
                <p14:modId xmlns:p14="http://schemas.microsoft.com/office/powerpoint/2010/main" val="3199715830"/>
              </p:ext>
            </p:extLst>
          </p:nvPr>
        </p:nvGraphicFramePr>
        <p:xfrm>
          <a:off x="3025899"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7" name="Tabla 26">
            <a:extLst>
              <a:ext uri="{FF2B5EF4-FFF2-40B4-BE49-F238E27FC236}">
                <a16:creationId xmlns:a16="http://schemas.microsoft.com/office/drawing/2014/main" id="{393D4670-C8A9-4170-AE5B-C238318F0AFD}"/>
              </a:ext>
            </a:extLst>
          </p:cNvPr>
          <p:cNvGraphicFramePr>
            <a:graphicFrameLocks noGrp="1"/>
          </p:cNvGraphicFramePr>
          <p:nvPr>
            <p:extLst>
              <p:ext uri="{D42A27DB-BD31-4B8C-83A1-F6EECF244321}">
                <p14:modId xmlns:p14="http://schemas.microsoft.com/office/powerpoint/2010/main" val="1598754955"/>
              </p:ext>
            </p:extLst>
          </p:nvPr>
        </p:nvGraphicFramePr>
        <p:xfrm>
          <a:off x="8282730"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8" name="Tabla 27">
            <a:extLst>
              <a:ext uri="{FF2B5EF4-FFF2-40B4-BE49-F238E27FC236}">
                <a16:creationId xmlns:a16="http://schemas.microsoft.com/office/drawing/2014/main" id="{84F79738-95F4-4893-BF4B-C8D89C513BF6}"/>
              </a:ext>
            </a:extLst>
          </p:cNvPr>
          <p:cNvGraphicFramePr>
            <a:graphicFrameLocks noGrp="1"/>
          </p:cNvGraphicFramePr>
          <p:nvPr>
            <p:extLst>
              <p:ext uri="{D42A27DB-BD31-4B8C-83A1-F6EECF244321}">
                <p14:modId xmlns:p14="http://schemas.microsoft.com/office/powerpoint/2010/main" val="4058351114"/>
              </p:ext>
            </p:extLst>
          </p:nvPr>
        </p:nvGraphicFramePr>
        <p:xfrm>
          <a:off x="8282730"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pic>
        <p:nvPicPr>
          <p:cNvPr id="20" name="Gráfico 21">
            <a:extLst>
              <a:ext uri="{FF2B5EF4-FFF2-40B4-BE49-F238E27FC236}">
                <a16:creationId xmlns:a16="http://schemas.microsoft.com/office/drawing/2014/main" id="{653B48EB-C715-4733-A967-D1665A52CC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877751" y="3259096"/>
            <a:ext cx="476054" cy="476054"/>
          </a:xfrm>
          <a:prstGeom prst="rect">
            <a:avLst/>
          </a:prstGeom>
        </p:spPr>
      </p:pic>
      <p:pic>
        <p:nvPicPr>
          <p:cNvPr id="21" name="Gráfico 21">
            <a:extLst>
              <a:ext uri="{FF2B5EF4-FFF2-40B4-BE49-F238E27FC236}">
                <a16:creationId xmlns:a16="http://schemas.microsoft.com/office/drawing/2014/main" id="{C802B7BA-3C79-4A4D-90A0-CD5B5AD2E4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877751" y="5589154"/>
            <a:ext cx="476054" cy="476054"/>
          </a:xfrm>
          <a:prstGeom prst="rect">
            <a:avLst/>
          </a:prstGeom>
        </p:spPr>
      </p:pic>
      <p:pic>
        <p:nvPicPr>
          <p:cNvPr id="22" name="Gráfico 21">
            <a:extLst>
              <a:ext uri="{FF2B5EF4-FFF2-40B4-BE49-F238E27FC236}">
                <a16:creationId xmlns:a16="http://schemas.microsoft.com/office/drawing/2014/main" id="{F80A1FEC-8D33-4E2E-863E-B0B141EEEA3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6066020" y="3261707"/>
            <a:ext cx="476054" cy="476054"/>
          </a:xfrm>
          <a:prstGeom prst="rect">
            <a:avLst/>
          </a:prstGeom>
        </p:spPr>
      </p:pic>
      <p:sp>
        <p:nvSpPr>
          <p:cNvPr id="29" name="TextBox 28">
            <a:extLst>
              <a:ext uri="{FF2B5EF4-FFF2-40B4-BE49-F238E27FC236}">
                <a16:creationId xmlns:a16="http://schemas.microsoft.com/office/drawing/2014/main" id="{DB3E1388-786F-4078-AC0A-C7155F79210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837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63051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Comparación entre aproximaciones</a:t>
            </a:r>
            <a:endParaRPr lang="en-GB" sz="4400" b="1" dirty="0">
              <a:solidFill>
                <a:schemeClr val="bg1"/>
              </a:solidFill>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75FE3F0F-D5C9-4F28-B583-D8A4405894CB}"/>
              </a:ext>
            </a:extLst>
          </p:cNvPr>
          <p:cNvGraphicFramePr>
            <a:graphicFrameLocks noGrp="1"/>
          </p:cNvGraphicFramePr>
          <p:nvPr>
            <p:extLst>
              <p:ext uri="{D42A27DB-BD31-4B8C-83A1-F6EECF244321}">
                <p14:modId xmlns:p14="http://schemas.microsoft.com/office/powerpoint/2010/main" val="4052825954"/>
              </p:ext>
            </p:extLst>
          </p:nvPr>
        </p:nvGraphicFramePr>
        <p:xfrm>
          <a:off x="473250" y="1711225"/>
          <a:ext cx="11245500" cy="4258110"/>
        </p:xfrm>
        <a:graphic>
          <a:graphicData uri="http://schemas.openxmlformats.org/drawingml/2006/table">
            <a:tbl>
              <a:tblPr firstRow="1" firstCol="1" bandRow="1"/>
              <a:tblGrid>
                <a:gridCol w="3811692">
                  <a:extLst>
                    <a:ext uri="{9D8B030D-6E8A-4147-A177-3AD203B41FA5}">
                      <a16:colId xmlns:a16="http://schemas.microsoft.com/office/drawing/2014/main" val="124408296"/>
                    </a:ext>
                  </a:extLst>
                </a:gridCol>
                <a:gridCol w="1530055">
                  <a:extLst>
                    <a:ext uri="{9D8B030D-6E8A-4147-A177-3AD203B41FA5}">
                      <a16:colId xmlns:a16="http://schemas.microsoft.com/office/drawing/2014/main" val="20368507"/>
                    </a:ext>
                  </a:extLst>
                </a:gridCol>
                <a:gridCol w="1738455">
                  <a:extLst>
                    <a:ext uri="{9D8B030D-6E8A-4147-A177-3AD203B41FA5}">
                      <a16:colId xmlns:a16="http://schemas.microsoft.com/office/drawing/2014/main" val="2896553606"/>
                    </a:ext>
                  </a:extLst>
                </a:gridCol>
                <a:gridCol w="2067859">
                  <a:extLst>
                    <a:ext uri="{9D8B030D-6E8A-4147-A177-3AD203B41FA5}">
                      <a16:colId xmlns:a16="http://schemas.microsoft.com/office/drawing/2014/main" val="3573920908"/>
                    </a:ext>
                  </a:extLst>
                </a:gridCol>
                <a:gridCol w="2097439">
                  <a:extLst>
                    <a:ext uri="{9D8B030D-6E8A-4147-A177-3AD203B41FA5}">
                      <a16:colId xmlns:a16="http://schemas.microsoft.com/office/drawing/2014/main" val="1446970375"/>
                    </a:ext>
                  </a:extLst>
                </a:gridCol>
              </a:tblGrid>
              <a:tr h="957250">
                <a:tc>
                  <a:txBody>
                    <a:bodyPr/>
                    <a:lstStyle/>
                    <a:p>
                      <a:endParaRPr lang="en-GB" sz="1000" dirty="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a:noFill/>
                    </a:lnB>
                  </a:tcPr>
                </a:tc>
                <a:tc gridSpan="4">
                  <a:txBody>
                    <a:bodyPr/>
                    <a:lstStyle/>
                    <a:p>
                      <a:pPr algn="ctr">
                        <a:spcAft>
                          <a:spcPts val="0"/>
                        </a:spcAft>
                      </a:pPr>
                      <a:r>
                        <a:rPr lang="es-ES"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Instalación</a:t>
                      </a:r>
                      <a:endParaRPr lang="en-GB" sz="3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536584997"/>
                  </a:ext>
                </a:extLst>
              </a:tr>
              <a:tr h="660172">
                <a:tc>
                  <a:txBody>
                    <a:bodyPr/>
                    <a:lstStyle/>
                    <a:p>
                      <a:endParaRPr lang="en-GB" sz="1000" dirty="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extLst>
                  <a:ext uri="{0D108BD9-81ED-4DB2-BD59-A6C34878D82A}">
                    <a16:rowId xmlns:a16="http://schemas.microsoft.com/office/drawing/2014/main" val="3230870071"/>
                  </a:ext>
                </a:extLst>
              </a:tr>
              <a:tr h="660172">
                <a:tc>
                  <a:txBody>
                    <a:bodyPr/>
                    <a:lstStyle/>
                    <a:p>
                      <a:pPr algn="l">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Entrenamiento local</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0.95</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325803"/>
                  </a:ext>
                </a:extLst>
              </a:tr>
              <a:tr h="660172">
                <a:tc>
                  <a:txBody>
                    <a:bodyPr/>
                    <a:lstStyle/>
                    <a:p>
                      <a:pPr algn="l">
                        <a:spcAft>
                          <a:spcPts val="0"/>
                        </a:spcAft>
                      </a:pPr>
                      <a:r>
                        <a:rPr lang="es-ES" sz="20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Otra instalación (peor) </a:t>
                      </a:r>
                      <a:endParaRPr lang="en-GB" sz="2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0.80 (B)</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0.81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0.76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0.73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333754"/>
                  </a:ext>
                </a:extLst>
              </a:tr>
              <a:tr h="660172">
                <a:tc>
                  <a:txBody>
                    <a:bodyPr/>
                    <a:lstStyle/>
                    <a:p>
                      <a:pPr algn="l">
                        <a:spcAft>
                          <a:spcPts val="0"/>
                        </a:spcAft>
                      </a:pPr>
                      <a:r>
                        <a:rPr lang="es-ES" sz="20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Otra instalación (mejor) </a:t>
                      </a:r>
                      <a:endParaRPr lang="en-GB" sz="2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0.92 (N)</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0.93 (N)</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0.82 (Piloto)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0.88 (Piloto)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6971922"/>
                  </a:ext>
                </a:extLst>
              </a:tr>
              <a:tr h="660172">
                <a:tc>
                  <a:txBody>
                    <a:bodyPr/>
                    <a:lstStyle/>
                    <a:p>
                      <a:pPr algn="l">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Federated Learning</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0.90</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0.87</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0.85</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0962519"/>
                  </a:ext>
                </a:extLst>
              </a:tr>
            </a:tbl>
          </a:graphicData>
        </a:graphic>
      </p:graphicFrame>
      <p:sp>
        <p:nvSpPr>
          <p:cNvPr id="11" name="TextBox 10">
            <a:extLst>
              <a:ext uri="{FF2B5EF4-FFF2-40B4-BE49-F238E27FC236}">
                <a16:creationId xmlns:a16="http://schemas.microsoft.com/office/drawing/2014/main" id="{55159742-29B9-4508-A237-E45D673C2292}"/>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EF55B8C2-BB6E-4C8C-AAF7-9B22B008BA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026" y="1728285"/>
            <a:ext cx="3394874" cy="1508445"/>
          </a:xfrm>
          <a:prstGeom prst="rect">
            <a:avLst/>
          </a:prstGeom>
        </p:spPr>
      </p:pic>
    </p:spTree>
    <p:extLst>
      <p:ext uri="{BB962C8B-B14F-4D97-AF65-F5344CB8AC3E}">
        <p14:creationId xmlns:p14="http://schemas.microsoft.com/office/powerpoint/2010/main" val="212026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Conclusiones</a:t>
            </a:r>
            <a:endParaRPr lang="en-GB" sz="4400" b="1"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0763A606-8F29-4B36-B167-63F6E3671022}"/>
              </a:ext>
            </a:extLst>
          </p:cNvPr>
          <p:cNvGrpSpPr/>
          <p:nvPr/>
        </p:nvGrpSpPr>
        <p:grpSpPr>
          <a:xfrm>
            <a:off x="1010731" y="1798852"/>
            <a:ext cx="10099229" cy="1207272"/>
            <a:chOff x="1010731" y="1798852"/>
            <a:chExt cx="10099229" cy="1207272"/>
          </a:xfrm>
        </p:grpSpPr>
        <p:pic>
          <p:nvPicPr>
            <p:cNvPr id="4" name="Graphic 3">
              <a:extLst>
                <a:ext uri="{FF2B5EF4-FFF2-40B4-BE49-F238E27FC236}">
                  <a16:creationId xmlns:a16="http://schemas.microsoft.com/office/drawing/2014/main" id="{5C5A002A-0239-4E90-82ED-77D28623B8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2163703"/>
              <a:ext cx="1740059" cy="727354"/>
            </a:xfrm>
            <a:prstGeom prst="rect">
              <a:avLst/>
            </a:prstGeom>
          </p:spPr>
        </p:pic>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Ofrece resultados similares a la solución óptima basada en el intercambio de modelos</a:t>
              </a:r>
            </a:p>
          </p:txBody>
        </p:sp>
        <p:sp>
          <p:nvSpPr>
            <p:cNvPr id="5" name="TextBox 4">
              <a:extLst>
                <a:ext uri="{FF2B5EF4-FFF2-40B4-BE49-F238E27FC236}">
                  <a16:creationId xmlns:a16="http://schemas.microsoft.com/office/drawing/2014/main" id="{4241A431-AADF-4BDE-81E3-DB50BC4B4EB3}"/>
                </a:ext>
              </a:extLst>
            </p:cNvPr>
            <p:cNvSpPr txBox="1"/>
            <p:nvPr/>
          </p:nvSpPr>
          <p:spPr>
            <a:xfrm>
              <a:off x="1426209" y="1798852"/>
              <a:ext cx="890052"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DRAW</a:t>
              </a:r>
            </a:p>
          </p:txBody>
        </p:sp>
      </p:grpSp>
      <p:grpSp>
        <p:nvGrpSpPr>
          <p:cNvPr id="8" name="Group 7">
            <a:extLst>
              <a:ext uri="{FF2B5EF4-FFF2-40B4-BE49-F238E27FC236}">
                <a16:creationId xmlns:a16="http://schemas.microsoft.com/office/drawing/2014/main" id="{E549B873-3C9D-45B3-8745-8D6EF4F1782A}"/>
              </a:ext>
            </a:extLst>
          </p:cNvPr>
          <p:cNvGrpSpPr/>
          <p:nvPr/>
        </p:nvGrpSpPr>
        <p:grpSpPr>
          <a:xfrm>
            <a:off x="881161" y="3369488"/>
            <a:ext cx="10228799" cy="1108007"/>
            <a:chOff x="881161" y="3369488"/>
            <a:chExt cx="10228799" cy="1108007"/>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Resultados mejores que la peor de las soluciones de intercambiabilidad</a:t>
              </a:r>
              <a:endParaRPr lang="en-US" sz="2800" b="1" dirty="0">
                <a:solidFill>
                  <a:schemeClr val="bg1"/>
                </a:solidFill>
                <a:latin typeface="Arial" panose="020B0604020202020204" pitchFamily="34" charset="0"/>
                <a:cs typeface="Arial" panose="020B0604020202020204" pitchFamily="34" charset="0"/>
              </a:endParaRPr>
            </a:p>
          </p:txBody>
        </p:sp>
        <p:pic>
          <p:nvPicPr>
            <p:cNvPr id="24" name="Graphic 23">
              <a:extLst>
                <a:ext uri="{FF2B5EF4-FFF2-40B4-BE49-F238E27FC236}">
                  <a16:creationId xmlns:a16="http://schemas.microsoft.com/office/drawing/2014/main" id="{75564AD3-482D-492D-B665-BC75CE14C6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3708042"/>
              <a:ext cx="1740059" cy="727354"/>
            </a:xfrm>
            <a:prstGeom prst="rect">
              <a:avLst/>
            </a:prstGeom>
          </p:spPr>
        </p:pic>
        <p:sp>
          <p:nvSpPr>
            <p:cNvPr id="25" name="TextBox 24">
              <a:extLst>
                <a:ext uri="{FF2B5EF4-FFF2-40B4-BE49-F238E27FC236}">
                  <a16:creationId xmlns:a16="http://schemas.microsoft.com/office/drawing/2014/main" id="{F71117E9-6B20-4E54-A70A-F5D3F5BBD43C}"/>
                </a:ext>
              </a:extLst>
            </p:cNvPr>
            <p:cNvSpPr txBox="1"/>
            <p:nvPr/>
          </p:nvSpPr>
          <p:spPr>
            <a:xfrm>
              <a:off x="881161" y="3369488"/>
              <a:ext cx="1015021" cy="338554"/>
            </a:xfrm>
            <a:prstGeom prst="rect">
              <a:avLst/>
            </a:prstGeom>
            <a:noFill/>
          </p:spPr>
          <p:txBody>
            <a:bodyPr wrap="none" rtlCol="0">
              <a:spAutoFit/>
            </a:bodyPr>
            <a:lstStyle/>
            <a:p>
              <a:r>
                <a:rPr lang="en-US" sz="1600" b="1" dirty="0">
                  <a:solidFill>
                    <a:srgbClr val="00B050"/>
                  </a:solidFill>
                  <a:latin typeface="Arial" panose="020B0604020202020204" pitchFamily="34" charset="0"/>
                  <a:cs typeface="Arial" panose="020B0604020202020204" pitchFamily="34" charset="0"/>
                </a:rPr>
                <a:t>WINNER</a:t>
              </a:r>
            </a:p>
          </p:txBody>
        </p:sp>
        <p:sp>
          <p:nvSpPr>
            <p:cNvPr id="26" name="TextBox 25">
              <a:extLst>
                <a:ext uri="{FF2B5EF4-FFF2-40B4-BE49-F238E27FC236}">
                  <a16:creationId xmlns:a16="http://schemas.microsoft.com/office/drawing/2014/main" id="{E1D28C0D-4AA0-4222-8A38-77D086FB1BBB}"/>
                </a:ext>
              </a:extLst>
            </p:cNvPr>
            <p:cNvSpPr txBox="1"/>
            <p:nvPr/>
          </p:nvSpPr>
          <p:spPr>
            <a:xfrm>
              <a:off x="1896182" y="3369488"/>
              <a:ext cx="889987" cy="338554"/>
            </a:xfrm>
            <a:prstGeom prst="rect">
              <a:avLst/>
            </a:prstGeom>
            <a:noFill/>
          </p:spPr>
          <p:txBody>
            <a:bodyPr wrap="none" rtlCol="0">
              <a:spAutoFit/>
            </a:bodyPr>
            <a:lstStyle/>
            <a:p>
              <a:r>
                <a:rPr lang="en-US" sz="1600" b="1" dirty="0">
                  <a:solidFill>
                    <a:srgbClr val="CC0000"/>
                  </a:solidFill>
                  <a:latin typeface="Arial" panose="020B0604020202020204" pitchFamily="34" charset="0"/>
                  <a:cs typeface="Arial" panose="020B0604020202020204" pitchFamily="34" charset="0"/>
                </a:rPr>
                <a:t>LOSER</a:t>
              </a:r>
            </a:p>
          </p:txBody>
        </p:sp>
      </p:grpSp>
      <p:grpSp>
        <p:nvGrpSpPr>
          <p:cNvPr id="10" name="Group 9">
            <a:extLst>
              <a:ext uri="{FF2B5EF4-FFF2-40B4-BE49-F238E27FC236}">
                <a16:creationId xmlns:a16="http://schemas.microsoft.com/office/drawing/2014/main" id="{80944E04-C695-445C-AC6C-3EBBFFB75512}"/>
              </a:ext>
            </a:extLst>
          </p:cNvPr>
          <p:cNvGrpSpPr/>
          <p:nvPr/>
        </p:nvGrpSpPr>
        <p:grpSpPr>
          <a:xfrm>
            <a:off x="881161" y="4844563"/>
            <a:ext cx="10228799" cy="1104303"/>
            <a:chOff x="881161" y="4844563"/>
            <a:chExt cx="10228799" cy="1104303"/>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Todos son responsables de la creación del modelo, nadie es propietario exclusivo de este</a:t>
              </a:r>
              <a:endParaRPr lang="en-US" sz="2800" b="1" dirty="0">
                <a:solidFill>
                  <a:schemeClr val="bg1"/>
                </a:solidFill>
                <a:latin typeface="Arial" panose="020B0604020202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E82CE8C2-5047-4CC3-A05E-603DA139D8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5183117"/>
              <a:ext cx="1740059" cy="727354"/>
            </a:xfrm>
            <a:prstGeom prst="rect">
              <a:avLst/>
            </a:prstGeom>
          </p:spPr>
        </p:pic>
        <p:sp>
          <p:nvSpPr>
            <p:cNvPr id="28" name="TextBox 27">
              <a:extLst>
                <a:ext uri="{FF2B5EF4-FFF2-40B4-BE49-F238E27FC236}">
                  <a16:creationId xmlns:a16="http://schemas.microsoft.com/office/drawing/2014/main" id="{BB11C2A9-F666-4BAC-9271-0ECD2E124A12}"/>
                </a:ext>
              </a:extLst>
            </p:cNvPr>
            <p:cNvSpPr txBox="1"/>
            <p:nvPr/>
          </p:nvSpPr>
          <p:spPr>
            <a:xfrm>
              <a:off x="881161" y="4844563"/>
              <a:ext cx="1015021" cy="338554"/>
            </a:xfrm>
            <a:prstGeom prst="rect">
              <a:avLst/>
            </a:prstGeom>
            <a:noFill/>
          </p:spPr>
          <p:txBody>
            <a:bodyPr wrap="none" rtlCol="0">
              <a:spAutoFit/>
            </a:bodyPr>
            <a:lstStyle/>
            <a:p>
              <a:r>
                <a:rPr lang="en-US" sz="1600" b="1" dirty="0">
                  <a:solidFill>
                    <a:srgbClr val="00B050"/>
                  </a:solidFill>
                  <a:latin typeface="Arial" panose="020B0604020202020204" pitchFamily="34" charset="0"/>
                  <a:cs typeface="Arial" panose="020B0604020202020204" pitchFamily="34" charset="0"/>
                </a:rPr>
                <a:t>WINNER</a:t>
              </a:r>
            </a:p>
          </p:txBody>
        </p:sp>
        <p:sp>
          <p:nvSpPr>
            <p:cNvPr id="29" name="TextBox 28">
              <a:extLst>
                <a:ext uri="{FF2B5EF4-FFF2-40B4-BE49-F238E27FC236}">
                  <a16:creationId xmlns:a16="http://schemas.microsoft.com/office/drawing/2014/main" id="{B9AFCD71-128B-4E30-AA93-09831A1F5C61}"/>
                </a:ext>
              </a:extLst>
            </p:cNvPr>
            <p:cNvSpPr txBox="1"/>
            <p:nvPr/>
          </p:nvSpPr>
          <p:spPr>
            <a:xfrm>
              <a:off x="1896182" y="4844563"/>
              <a:ext cx="889987" cy="338554"/>
            </a:xfrm>
            <a:prstGeom prst="rect">
              <a:avLst/>
            </a:prstGeom>
            <a:noFill/>
          </p:spPr>
          <p:txBody>
            <a:bodyPr wrap="none" rtlCol="0">
              <a:spAutoFit/>
            </a:bodyPr>
            <a:lstStyle/>
            <a:p>
              <a:r>
                <a:rPr lang="en-US" sz="1600" b="1" dirty="0">
                  <a:solidFill>
                    <a:srgbClr val="CC0000"/>
                  </a:solidFill>
                  <a:latin typeface="Arial" panose="020B0604020202020204" pitchFamily="34" charset="0"/>
                  <a:cs typeface="Arial" panose="020B0604020202020204" pitchFamily="34" charset="0"/>
                </a:rPr>
                <a:t>LOSER</a:t>
              </a:r>
            </a:p>
          </p:txBody>
        </p:sp>
      </p:grpSp>
      <p:sp>
        <p:nvSpPr>
          <p:cNvPr id="30" name="TextBox 29">
            <a:extLst>
              <a:ext uri="{FF2B5EF4-FFF2-40B4-BE49-F238E27FC236}">
                <a16:creationId xmlns:a16="http://schemas.microsoft.com/office/drawing/2014/main" id="{F96E8890-E9C6-4F54-A923-70706F08AC8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090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2E060D-29AD-4A8D-97E4-066F5809BD3C}"/>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4" name="Picture 3" descr="A picture containing drawing&#10;&#10;Description automatically generated">
            <a:extLst>
              <a:ext uri="{FF2B5EF4-FFF2-40B4-BE49-F238E27FC236}">
                <a16:creationId xmlns:a16="http://schemas.microsoft.com/office/drawing/2014/main" id="{7AD8AAC9-B9DF-45B0-90E6-C1A11AD28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8" name="TextBox 7">
            <a:extLst>
              <a:ext uri="{FF2B5EF4-FFF2-40B4-BE49-F238E27FC236}">
                <a16:creationId xmlns:a16="http://schemas.microsoft.com/office/drawing/2014/main" id="{2A1C2382-80AE-4313-95C4-62996644C989}"/>
              </a:ext>
            </a:extLst>
          </p:cNvPr>
          <p:cNvSpPr txBox="1"/>
          <p:nvPr/>
        </p:nvSpPr>
        <p:spPr>
          <a:xfrm>
            <a:off x="0" y="299457"/>
            <a:ext cx="12191999"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Contexto y justificación</a:t>
            </a:r>
            <a:endParaRPr lang="en-GB" sz="4400" b="1" dirty="0">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C0AB665-B2CC-4D84-B2DA-13D7C5D3F7D3}"/>
              </a:ext>
            </a:extLst>
          </p:cNvPr>
          <p:cNvGrpSpPr/>
          <p:nvPr/>
        </p:nvGrpSpPr>
        <p:grpSpPr>
          <a:xfrm>
            <a:off x="1348625" y="3265844"/>
            <a:ext cx="9761335" cy="1125540"/>
            <a:chOff x="1348625" y="3265844"/>
            <a:chExt cx="9761335" cy="1125540"/>
          </a:xfrm>
        </p:grpSpPr>
        <p:pic>
          <p:nvPicPr>
            <p:cNvPr id="3" name="Gráfico 2">
              <a:extLst>
                <a:ext uri="{FF2B5EF4-FFF2-40B4-BE49-F238E27FC236}">
                  <a16:creationId xmlns:a16="http://schemas.microsoft.com/office/drawing/2014/main" id="{08168CC4-AB30-494B-A570-4A438E121A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8625" y="3265844"/>
              <a:ext cx="1112086" cy="1125540"/>
            </a:xfrm>
            <a:prstGeom prst="rect">
              <a:avLst/>
            </a:prstGeom>
          </p:spPr>
        </p:pic>
        <p:sp>
          <p:nvSpPr>
            <p:cNvPr id="12" name="Rectángulo 11">
              <a:extLst>
                <a:ext uri="{FF2B5EF4-FFF2-40B4-BE49-F238E27FC236}">
                  <a16:creationId xmlns:a16="http://schemas.microsoft.com/office/drawing/2014/main" id="{4C25728A-4799-4BA7-81FA-08806743F24B}"/>
                </a:ext>
              </a:extLst>
            </p:cNvPr>
            <p:cNvSpPr/>
            <p:nvPr/>
          </p:nvSpPr>
          <p:spPr>
            <a:xfrm>
              <a:off x="2855953" y="3361747"/>
              <a:ext cx="8254007"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Estos eventos son generalmente fallos en máquinas</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2" name="Group 1">
            <a:extLst>
              <a:ext uri="{FF2B5EF4-FFF2-40B4-BE49-F238E27FC236}">
                <a16:creationId xmlns:a16="http://schemas.microsoft.com/office/drawing/2014/main" id="{B2D31133-F653-4867-9681-44095232F736}"/>
              </a:ext>
            </a:extLst>
          </p:cNvPr>
          <p:cNvGrpSpPr/>
          <p:nvPr/>
        </p:nvGrpSpPr>
        <p:grpSpPr>
          <a:xfrm>
            <a:off x="1371600" y="1828800"/>
            <a:ext cx="9738360" cy="954107"/>
            <a:chOff x="1371600" y="1828800"/>
            <a:chExt cx="9738360" cy="954107"/>
          </a:xfrm>
        </p:grpSpPr>
        <p:sp>
          <p:nvSpPr>
            <p:cNvPr id="5" name="Rectángulo 4">
              <a:extLst>
                <a:ext uri="{FF2B5EF4-FFF2-40B4-BE49-F238E27FC236}">
                  <a16:creationId xmlns:a16="http://schemas.microsoft.com/office/drawing/2014/main" id="{FA7D14D3-CF92-4B66-A0F1-1BEA9D923504}"/>
                </a:ext>
              </a:extLst>
            </p:cNvPr>
            <p:cNvSpPr/>
            <p:nvPr/>
          </p:nvSpPr>
          <p:spPr>
            <a:xfrm>
              <a:off x="2880360" y="1828800"/>
              <a:ext cx="8229600"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Un </a:t>
              </a:r>
              <a:r>
                <a:rPr lang="es-ES_tradnl" sz="2800" b="1" dirty="0">
                  <a:solidFill>
                    <a:srgbClr val="C00000"/>
                  </a:solidFill>
                  <a:latin typeface="Arial" panose="020B0604020202020204" pitchFamily="34" charset="0"/>
                  <a:ea typeface="Times New Roman" panose="02020603050405020304" pitchFamily="18" charset="0"/>
                  <a:cs typeface="Arial" panose="020B0604020202020204" pitchFamily="34" charset="0"/>
                </a:rPr>
                <a:t>evento anómalo</a:t>
              </a:r>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 es aquel que se produce de forma repentina y sin previsión. </a:t>
              </a:r>
              <a:endParaRPr lang="en-US" sz="2800" b="1" dirty="0">
                <a:solidFill>
                  <a:schemeClr val="bg1"/>
                </a:solidFill>
                <a:latin typeface="Arial" panose="020B0604020202020204" pitchFamily="34" charset="0"/>
                <a:cs typeface="Arial" panose="020B0604020202020204" pitchFamily="34" charset="0"/>
              </a:endParaRPr>
            </a:p>
          </p:txBody>
        </p:sp>
        <p:pic>
          <p:nvPicPr>
            <p:cNvPr id="14" name="Gráfico 13">
              <a:extLst>
                <a:ext uri="{FF2B5EF4-FFF2-40B4-BE49-F238E27FC236}">
                  <a16:creationId xmlns:a16="http://schemas.microsoft.com/office/drawing/2014/main" id="{A71BBC70-D8EB-4AC5-AC6C-613D5FE135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1600" y="1828800"/>
              <a:ext cx="1089111" cy="951306"/>
            </a:xfrm>
            <a:prstGeom prst="rect">
              <a:avLst/>
            </a:prstGeom>
          </p:spPr>
        </p:pic>
      </p:grpSp>
      <p:grpSp>
        <p:nvGrpSpPr>
          <p:cNvPr id="11" name="Group 10">
            <a:extLst>
              <a:ext uri="{FF2B5EF4-FFF2-40B4-BE49-F238E27FC236}">
                <a16:creationId xmlns:a16="http://schemas.microsoft.com/office/drawing/2014/main" id="{8A9A6DD5-93F8-42AB-A0D7-27E6C00A416D}"/>
              </a:ext>
            </a:extLst>
          </p:cNvPr>
          <p:cNvGrpSpPr/>
          <p:nvPr/>
        </p:nvGrpSpPr>
        <p:grpSpPr>
          <a:xfrm>
            <a:off x="1348625" y="4765429"/>
            <a:ext cx="9761336" cy="1212634"/>
            <a:chOff x="1348625" y="4765429"/>
            <a:chExt cx="9761336" cy="1212634"/>
          </a:xfrm>
        </p:grpSpPr>
        <p:sp>
          <p:nvSpPr>
            <p:cNvPr id="15" name="Rectángulo 14">
              <a:extLst>
                <a:ext uri="{FF2B5EF4-FFF2-40B4-BE49-F238E27FC236}">
                  <a16:creationId xmlns:a16="http://schemas.microsoft.com/office/drawing/2014/main" id="{B35A5FE4-49C2-41A1-B5C0-AA92E9C09472}"/>
                </a:ext>
              </a:extLst>
            </p:cNvPr>
            <p:cNvSpPr/>
            <p:nvPr/>
          </p:nvSpPr>
          <p:spPr>
            <a:xfrm>
              <a:off x="2855955" y="4894693"/>
              <a:ext cx="8254006"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rPr>
                <a:t>Su detección puede ayudar a prevenir tanto daños materiales como personales</a:t>
              </a:r>
              <a:endParaRPr lang="en-US" sz="2800" b="1" dirty="0">
                <a:solidFill>
                  <a:schemeClr val="bg1"/>
                </a:solidFill>
              </a:endParaRPr>
            </a:p>
          </p:txBody>
        </p:sp>
        <p:pic>
          <p:nvPicPr>
            <p:cNvPr id="10" name="Gráfico 9">
              <a:extLst>
                <a:ext uri="{FF2B5EF4-FFF2-40B4-BE49-F238E27FC236}">
                  <a16:creationId xmlns:a16="http://schemas.microsoft.com/office/drawing/2014/main" id="{F7E5F97B-0037-416C-BA8D-C90B10DCED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8625" y="4765429"/>
              <a:ext cx="1098076" cy="1212634"/>
            </a:xfrm>
            <a:prstGeom prst="rect">
              <a:avLst/>
            </a:prstGeom>
          </p:spPr>
        </p:pic>
      </p:grpSp>
      <p:sp>
        <p:nvSpPr>
          <p:cNvPr id="13" name="TextBox 12">
            <a:extLst>
              <a:ext uri="{FF2B5EF4-FFF2-40B4-BE49-F238E27FC236}">
                <a16:creationId xmlns:a16="http://schemas.microsoft.com/office/drawing/2014/main" id="{08F34ACB-7C30-4919-98DE-C7B8F24C95AB}"/>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144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Trabajo futuro</a:t>
            </a:r>
            <a:endParaRPr lang="en-GB" sz="4400" b="1" dirty="0">
              <a:solidFill>
                <a:schemeClr val="bg1"/>
              </a:solidFill>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6853D2D-7628-4E01-A2C8-90357A8246EB}"/>
              </a:ext>
            </a:extLst>
          </p:cNvPr>
          <p:cNvGrpSpPr/>
          <p:nvPr/>
        </p:nvGrpSpPr>
        <p:grpSpPr>
          <a:xfrm>
            <a:off x="561488" y="1462121"/>
            <a:ext cx="11069021" cy="4643261"/>
            <a:chOff x="561488" y="1462121"/>
            <a:chExt cx="11069021" cy="4643261"/>
          </a:xfrm>
        </p:grpSpPr>
        <p:pic>
          <p:nvPicPr>
            <p:cNvPr id="7" name="Graphic 6">
              <a:extLst>
                <a:ext uri="{FF2B5EF4-FFF2-40B4-BE49-F238E27FC236}">
                  <a16:creationId xmlns:a16="http://schemas.microsoft.com/office/drawing/2014/main" id="{9103A3A7-24C0-4F1E-ACD6-2A9B86E574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85291" y="1462121"/>
              <a:ext cx="2621417" cy="2982062"/>
            </a:xfrm>
            <a:prstGeom prst="rect">
              <a:avLst/>
            </a:prstGeom>
          </p:spPr>
        </p:pic>
        <p:sp>
          <p:nvSpPr>
            <p:cNvPr id="22" name="Rectángulo 4">
              <a:extLst>
                <a:ext uri="{FF2B5EF4-FFF2-40B4-BE49-F238E27FC236}">
                  <a16:creationId xmlns:a16="http://schemas.microsoft.com/office/drawing/2014/main" id="{AEFE4145-4DFB-4DE2-9994-85B5870DB7B8}"/>
                </a:ext>
              </a:extLst>
            </p:cNvPr>
            <p:cNvSpPr/>
            <p:nvPr/>
          </p:nvSpPr>
          <p:spPr>
            <a:xfrm>
              <a:off x="561488" y="4658832"/>
              <a:ext cx="11069021" cy="1446550"/>
            </a:xfrm>
            <a:prstGeom prst="rect">
              <a:avLst/>
            </a:prstGeom>
            <a:solidFill>
              <a:schemeClr val="tx1"/>
            </a:solidFill>
          </p:spPr>
          <p:txBody>
            <a:bodyPr wrap="square">
              <a:spAutoFit/>
            </a:bodyPr>
            <a:lstStyle/>
            <a:p>
              <a:pPr algn="ctr"/>
              <a:r>
                <a:rPr lang="es-ES" sz="4400" b="1" dirty="0">
                  <a:solidFill>
                    <a:schemeClr val="bg1"/>
                  </a:solidFill>
                  <a:latin typeface="Arial" panose="020B0604020202020204" pitchFamily="34" charset="0"/>
                  <a:cs typeface="Arial" panose="020B0604020202020204" pitchFamily="34" charset="0"/>
                </a:rPr>
                <a:t>Aplicación del método descrito en entornos industriales reales</a:t>
              </a:r>
              <a:r>
                <a:rPr lang="en-US" sz="4400" b="1" dirty="0">
                  <a:solidFill>
                    <a:schemeClr val="bg1"/>
                  </a:solidFill>
                  <a:latin typeface="Arial" panose="020B0604020202020204" pitchFamily="34" charset="0"/>
                  <a:cs typeface="Arial" panose="020B0604020202020204" pitchFamily="34" charset="0"/>
                </a:rPr>
                <a:t> </a:t>
              </a:r>
            </a:p>
          </p:txBody>
        </p:sp>
      </p:grpSp>
      <p:sp>
        <p:nvSpPr>
          <p:cNvPr id="23" name="TextBox 22">
            <a:extLst>
              <a:ext uri="{FF2B5EF4-FFF2-40B4-BE49-F238E27FC236}">
                <a16:creationId xmlns:a16="http://schemas.microsoft.com/office/drawing/2014/main" id="{41D143FF-A0C7-4D8B-99D0-5A3607EDBC3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820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Gracias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Graphic 3">
            <a:extLst>
              <a:ext uri="{FF2B5EF4-FFF2-40B4-BE49-F238E27FC236}">
                <a16:creationId xmlns:a16="http://schemas.microsoft.com/office/drawing/2014/main" id="{EFADB1F2-05CA-4A3B-A42A-4FF505CA05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68861">
            <a:off x="4505324" y="1977531"/>
            <a:ext cx="3181352" cy="3659750"/>
          </a:xfrm>
          <a:prstGeom prst="rect">
            <a:avLst/>
          </a:prstGeom>
        </p:spPr>
      </p:pic>
      <p:sp>
        <p:nvSpPr>
          <p:cNvPr id="11" name="TextBox 10">
            <a:extLst>
              <a:ext uri="{FF2B5EF4-FFF2-40B4-BE49-F238E27FC236}">
                <a16:creationId xmlns:a16="http://schemas.microsoft.com/office/drawing/2014/main" id="{7107E7F1-8E63-4B6A-A377-86438D4C9E55}"/>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0609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06902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Escenario (I)</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1CE34936-409B-48AF-8C27-EBD03D7DAE61}"/>
              </a:ext>
            </a:extLst>
          </p:cNvPr>
          <p:cNvGrpSpPr/>
          <p:nvPr/>
        </p:nvGrpSpPr>
        <p:grpSpPr>
          <a:xfrm>
            <a:off x="970844" y="1595686"/>
            <a:ext cx="10139116" cy="1785422"/>
            <a:chOff x="970844" y="1595686"/>
            <a:chExt cx="10139116" cy="1785422"/>
          </a:xfrm>
        </p:grpSpPr>
        <p:pic>
          <p:nvPicPr>
            <p:cNvPr id="24" name="Gráfico 23">
              <a:extLst>
                <a:ext uri="{FF2B5EF4-FFF2-40B4-BE49-F238E27FC236}">
                  <a16:creationId xmlns:a16="http://schemas.microsoft.com/office/drawing/2014/main" id="{CC6DD41C-D141-4D8B-8024-BACDA7C3D4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0844" y="1595686"/>
              <a:ext cx="1797535" cy="1785422"/>
            </a:xfrm>
            <a:prstGeom prst="rect">
              <a:avLst/>
            </a:prstGeom>
          </p:spPr>
        </p:pic>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Empresa multinacional con instalaciones a lo largo de todo el mundo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grpSp>
      <p:grpSp>
        <p:nvGrpSpPr>
          <p:cNvPr id="3" name="Group 2">
            <a:extLst>
              <a:ext uri="{FF2B5EF4-FFF2-40B4-BE49-F238E27FC236}">
                <a16:creationId xmlns:a16="http://schemas.microsoft.com/office/drawing/2014/main" id="{D9E8F8AC-D131-4F01-953B-65AA59B66BF7}"/>
              </a:ext>
            </a:extLst>
          </p:cNvPr>
          <p:cNvGrpSpPr/>
          <p:nvPr/>
        </p:nvGrpSpPr>
        <p:grpSpPr>
          <a:xfrm>
            <a:off x="1563240" y="3523388"/>
            <a:ext cx="9546720" cy="970647"/>
            <a:chOff x="1563240" y="3523388"/>
            <a:chExt cx="9546720" cy="970647"/>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Acceso restringido a los datos, únicamente accesibles de forma local</a:t>
              </a:r>
            </a:p>
          </p:txBody>
        </p:sp>
        <p:pic>
          <p:nvPicPr>
            <p:cNvPr id="6" name="Gráfico 5">
              <a:extLst>
                <a:ext uri="{FF2B5EF4-FFF2-40B4-BE49-F238E27FC236}">
                  <a16:creationId xmlns:a16="http://schemas.microsoft.com/office/drawing/2014/main" id="{27223263-0ECE-42A1-9620-08EB57F595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3240" y="3539927"/>
              <a:ext cx="938751" cy="954108"/>
            </a:xfrm>
            <a:prstGeom prst="rect">
              <a:avLst/>
            </a:prstGeom>
          </p:spPr>
        </p:pic>
      </p:grpSp>
      <p:grpSp>
        <p:nvGrpSpPr>
          <p:cNvPr id="4" name="Group 3">
            <a:extLst>
              <a:ext uri="{FF2B5EF4-FFF2-40B4-BE49-F238E27FC236}">
                <a16:creationId xmlns:a16="http://schemas.microsoft.com/office/drawing/2014/main" id="{30944CBD-A493-455B-9FAB-491763F5DEEB}"/>
              </a:ext>
            </a:extLst>
          </p:cNvPr>
          <p:cNvGrpSpPr/>
          <p:nvPr/>
        </p:nvGrpSpPr>
        <p:grpSpPr>
          <a:xfrm>
            <a:off x="1049868" y="4597400"/>
            <a:ext cx="10060092" cy="1351466"/>
            <a:chOff x="1049868" y="4597400"/>
            <a:chExt cx="10060092" cy="1351466"/>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Se requiere una rápida implantación para instalaciones de nueva creación</a:t>
              </a:r>
              <a:endParaRPr lang="es-ES" sz="2800" b="1" dirty="0">
                <a:solidFill>
                  <a:schemeClr val="bg1"/>
                </a:solidFill>
              </a:endParaRPr>
            </a:p>
          </p:txBody>
        </p:sp>
        <p:pic>
          <p:nvPicPr>
            <p:cNvPr id="7" name="Gráfico 6">
              <a:extLst>
                <a:ext uri="{FF2B5EF4-FFF2-40B4-BE49-F238E27FC236}">
                  <a16:creationId xmlns:a16="http://schemas.microsoft.com/office/drawing/2014/main" id="{54592C08-95E0-46B4-AF80-91F899B6ED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9868" y="4597400"/>
              <a:ext cx="1338416" cy="1351466"/>
            </a:xfrm>
            <a:prstGeom prst="rect">
              <a:avLst/>
            </a:prstGeom>
          </p:spPr>
        </p:pic>
      </p:grpSp>
      <p:sp>
        <p:nvSpPr>
          <p:cNvPr id="12" name="TextBox 11">
            <a:extLst>
              <a:ext uri="{FF2B5EF4-FFF2-40B4-BE49-F238E27FC236}">
                <a16:creationId xmlns:a16="http://schemas.microsoft.com/office/drawing/2014/main" id="{C8B1414B-384D-4E99-8494-B13F3C151966}"/>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565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8948BEF-98BB-4B18-906A-D78F21892BE2}"/>
              </a:ext>
            </a:extLst>
          </p:cNvPr>
          <p:cNvGrpSpPr/>
          <p:nvPr/>
        </p:nvGrpSpPr>
        <p:grpSpPr>
          <a:xfrm>
            <a:off x="1239636" y="3244925"/>
            <a:ext cx="9870324" cy="1511032"/>
            <a:chOff x="1239636" y="3244925"/>
            <a:chExt cx="9870324" cy="1511032"/>
          </a:xfrm>
        </p:grpSpPr>
        <p:pic>
          <p:nvPicPr>
            <p:cNvPr id="27" name="Gráfico 26">
              <a:extLst>
                <a:ext uri="{FF2B5EF4-FFF2-40B4-BE49-F238E27FC236}">
                  <a16:creationId xmlns:a16="http://schemas.microsoft.com/office/drawing/2014/main" id="{7C66017F-FF18-40D4-8FE1-81D230F87B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9636" y="3244925"/>
              <a:ext cx="1337504" cy="1511032"/>
            </a:xfrm>
            <a:prstGeom prst="rect">
              <a:avLst/>
            </a:prstGeom>
          </p:spPr>
        </p:pic>
        <p:sp>
          <p:nvSpPr>
            <p:cNvPr id="12" name="Rectángulo 11">
              <a:extLst>
                <a:ext uri="{FF2B5EF4-FFF2-40B4-BE49-F238E27FC236}">
                  <a16:creationId xmlns:a16="http://schemas.microsoft.com/office/drawing/2014/main" id="{4C25728A-4799-4BA7-81FA-08806743F24B}"/>
                </a:ext>
              </a:extLst>
            </p:cNvPr>
            <p:cNvSpPr/>
            <p:nvPr/>
          </p:nvSpPr>
          <p:spPr>
            <a:xfrm>
              <a:off x="2880360" y="3523388"/>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Aplicación de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Machine Learning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tradicional</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 nivel local</a:t>
              </a:r>
            </a:p>
          </p:txBody>
        </p:sp>
      </p:grpSp>
      <p:grpSp>
        <p:nvGrpSpPr>
          <p:cNvPr id="4" name="Group 3">
            <a:extLst>
              <a:ext uri="{FF2B5EF4-FFF2-40B4-BE49-F238E27FC236}">
                <a16:creationId xmlns:a16="http://schemas.microsoft.com/office/drawing/2014/main" id="{4CD6C8B4-D930-4139-B05B-D5919C980B77}"/>
              </a:ext>
            </a:extLst>
          </p:cNvPr>
          <p:cNvGrpSpPr/>
          <p:nvPr/>
        </p:nvGrpSpPr>
        <p:grpSpPr>
          <a:xfrm>
            <a:off x="1291168" y="4854593"/>
            <a:ext cx="9818792" cy="1234440"/>
            <a:chOff x="1291168" y="4854593"/>
            <a:chExt cx="9818792" cy="1234440"/>
          </a:xfrm>
        </p:grpSpPr>
        <p:sp>
          <p:nvSpPr>
            <p:cNvPr id="15" name="Rectángulo 14">
              <a:extLst>
                <a:ext uri="{FF2B5EF4-FFF2-40B4-BE49-F238E27FC236}">
                  <a16:creationId xmlns:a16="http://schemas.microsoft.com/office/drawing/2014/main" id="{B35A5FE4-49C2-41A1-B5C0-AA92E9C09472}"/>
                </a:ext>
              </a:extLst>
            </p:cNvPr>
            <p:cNvSpPr/>
            <p:nvPr/>
          </p:nvSpPr>
          <p:spPr>
            <a:xfrm>
              <a:off x="2880360" y="4994759"/>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rPr>
                <a:t>Aplicación del </a:t>
              </a:r>
              <a:r>
                <a:rPr lang="en-US" sz="2800" b="1" dirty="0">
                  <a:solidFill>
                    <a:srgbClr val="00B050"/>
                  </a:solidFill>
                  <a:latin typeface="Arial" panose="020B0604020202020204" pitchFamily="34" charset="0"/>
                  <a:ea typeface="Times New Roman" panose="02020603050405020304" pitchFamily="18" charset="0"/>
                </a:rPr>
                <a:t>Federated Learning </a:t>
              </a:r>
              <a:r>
                <a:rPr lang="es-ES" sz="2800" b="1" dirty="0">
                  <a:solidFill>
                    <a:schemeClr val="bg1"/>
                  </a:solidFill>
                  <a:latin typeface="Arial" panose="020B0604020202020204" pitchFamily="34" charset="0"/>
                  <a:ea typeface="Times New Roman" panose="02020603050405020304" pitchFamily="18" charset="0"/>
                </a:rPr>
                <a:t>para poder  cumplir con las restricciones establecidas</a:t>
              </a:r>
              <a:endParaRPr lang="es-ES" sz="2800" b="1" dirty="0">
                <a:solidFill>
                  <a:schemeClr val="bg1"/>
                </a:solidFill>
              </a:endParaRPr>
            </a:p>
          </p:txBody>
        </p:sp>
        <p:pic>
          <p:nvPicPr>
            <p:cNvPr id="10" name="Gráfico 9">
              <a:extLst>
                <a:ext uri="{FF2B5EF4-FFF2-40B4-BE49-F238E27FC236}">
                  <a16:creationId xmlns:a16="http://schemas.microsoft.com/office/drawing/2014/main" id="{B466A805-FF38-40C8-A310-FE0CF87E57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91168" y="4854593"/>
              <a:ext cx="1234440" cy="1234440"/>
            </a:xfrm>
            <a:prstGeom prst="rect">
              <a:avLst/>
            </a:prstGeom>
          </p:spPr>
        </p:pic>
      </p:gr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0" y="307987"/>
            <a:ext cx="1219200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Escenario (II)</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9DD72DB7-813B-4DB3-840E-DA1786E998D0}"/>
              </a:ext>
            </a:extLst>
          </p:cNvPr>
          <p:cNvGrpSpPr/>
          <p:nvPr/>
        </p:nvGrpSpPr>
        <p:grpSpPr>
          <a:xfrm>
            <a:off x="1371600" y="1587500"/>
            <a:ext cx="9738360" cy="1568073"/>
            <a:chOff x="1371600" y="1587500"/>
            <a:chExt cx="9738360" cy="1568073"/>
          </a:xfrm>
        </p:grpSpPr>
        <p:sp>
          <p:nvSpPr>
            <p:cNvPr id="5" name="Rectángulo 4">
              <a:extLst>
                <a:ext uri="{FF2B5EF4-FFF2-40B4-BE49-F238E27FC236}">
                  <a16:creationId xmlns:a16="http://schemas.microsoft.com/office/drawing/2014/main" id="{FA7D14D3-CF92-4B66-A0F1-1BEA9D923504}"/>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Disponibilidad de los datos de los sensores ubicados en las instalaciones</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pic>
          <p:nvPicPr>
            <p:cNvPr id="8" name="Gráfico 7">
              <a:extLst>
                <a:ext uri="{FF2B5EF4-FFF2-40B4-BE49-F238E27FC236}">
                  <a16:creationId xmlns:a16="http://schemas.microsoft.com/office/drawing/2014/main" id="{261FB0EF-5DEF-4AE7-BCE0-75A2F7F2A7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71600" y="1587500"/>
              <a:ext cx="1234440" cy="1568073"/>
            </a:xfrm>
            <a:prstGeom prst="rect">
              <a:avLst/>
            </a:prstGeom>
          </p:spPr>
        </p:pic>
      </p:grpSp>
      <p:sp>
        <p:nvSpPr>
          <p:cNvPr id="13" name="TextBox 12">
            <a:extLst>
              <a:ext uri="{FF2B5EF4-FFF2-40B4-BE49-F238E27FC236}">
                <a16:creationId xmlns:a16="http://schemas.microsoft.com/office/drawing/2014/main" id="{13F4B820-D05A-44BA-9813-67AFA5C0DE7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71631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219C49E8-A308-432A-8555-44C1863862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57" y="1723825"/>
            <a:ext cx="4352767" cy="4407865"/>
          </a:xfrm>
          <a:prstGeom prst="rect">
            <a:avLst/>
          </a:prstGeom>
        </p:spPr>
      </p:pic>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Machine Learning (ML)</a:t>
            </a:r>
          </a:p>
        </p:txBody>
      </p:sp>
      <p:sp>
        <p:nvSpPr>
          <p:cNvPr id="20" name="Rectángulo 19">
            <a:extLst>
              <a:ext uri="{FF2B5EF4-FFF2-40B4-BE49-F238E27FC236}">
                <a16:creationId xmlns:a16="http://schemas.microsoft.com/office/drawing/2014/main" id="{C04EAA28-C98E-4885-8640-BD7518C8C80C}"/>
              </a:ext>
            </a:extLst>
          </p:cNvPr>
          <p:cNvSpPr/>
          <p:nvPr/>
        </p:nvSpPr>
        <p:spPr>
          <a:xfrm>
            <a:off x="4470400" y="1598398"/>
            <a:ext cx="7648490" cy="2062103"/>
          </a:xfrm>
          <a:prstGeom prst="rect">
            <a:avLst/>
          </a:prstGeom>
          <a:solidFill>
            <a:schemeClr val="tx1"/>
          </a:solidFill>
          <a:ln>
            <a:noFill/>
          </a:ln>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¿Qué es el </a:t>
            </a:r>
            <a:r>
              <a:rPr lang="en-US" sz="2800" b="1" dirty="0">
                <a:solidFill>
                  <a:schemeClr val="bg1"/>
                </a:solidFill>
                <a:latin typeface="Arial" panose="020B0604020202020204" pitchFamily="34" charset="0"/>
                <a:cs typeface="Arial" panose="020B0604020202020204" pitchFamily="34" charset="0"/>
              </a:rPr>
              <a:t>Machine Learning</a:t>
            </a:r>
            <a:r>
              <a:rPr lang="es-ES" sz="2800" b="1" dirty="0">
                <a:solidFill>
                  <a:schemeClr val="bg1"/>
                </a:solidFill>
                <a:latin typeface="Arial" panose="020B0604020202020204" pitchFamily="34" charset="0"/>
                <a:cs typeface="Arial" panose="020B0604020202020204" pitchFamily="34" charset="0"/>
              </a:rPr>
              <a:t>?</a:t>
            </a:r>
          </a:p>
          <a:p>
            <a:endParaRPr lang="es-ES" sz="2000" dirty="0">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 </a:t>
            </a:r>
            <a:r>
              <a:rPr lang="es-ES" sz="2000" dirty="0">
                <a:solidFill>
                  <a:schemeClr val="bg1"/>
                </a:solidFill>
                <a:latin typeface="Arial" panose="020B0604020202020204" pitchFamily="34" charset="0"/>
                <a:cs typeface="Arial" panose="020B0604020202020204" pitchFamily="34" charset="0"/>
              </a:rPr>
              <a:t>(aprendizaje automático) es un subcampo de la computación y una rama de la inteligencia artificial. Su objetivo es crear programas capaces de generalizar comportamientos a través de la información suministrada en forma de ejemplos.</a:t>
            </a:r>
          </a:p>
        </p:txBody>
      </p:sp>
      <p:sp>
        <p:nvSpPr>
          <p:cNvPr id="21" name="Rectángulo 20">
            <a:extLst>
              <a:ext uri="{FF2B5EF4-FFF2-40B4-BE49-F238E27FC236}">
                <a16:creationId xmlns:a16="http://schemas.microsoft.com/office/drawing/2014/main" id="{6B64E4AE-96FD-4B06-A492-28B7A55B7996}"/>
              </a:ext>
            </a:extLst>
          </p:cNvPr>
          <p:cNvSpPr/>
          <p:nvPr/>
        </p:nvSpPr>
        <p:spPr>
          <a:xfrm>
            <a:off x="4470400" y="4133619"/>
            <a:ext cx="7648490" cy="2062103"/>
          </a:xfrm>
          <a:prstGeom prst="rect">
            <a:avLst/>
          </a:prstGeom>
          <a:solidFill>
            <a:schemeClr val="tx1"/>
          </a:solidFill>
          <a:ln>
            <a:noFill/>
          </a:ln>
        </p:spPr>
        <p:txBody>
          <a:bodyPr wrap="square">
            <a:spAutoFit/>
          </a:bodyPr>
          <a:lstStyle/>
          <a:p>
            <a:r>
              <a:rPr kumimoji="0" lang="es-ES" altLang="es-ES" sz="2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¿Qué puede hacer por nosotros?</a:t>
            </a:r>
          </a:p>
          <a:p>
            <a:endParaRPr lang="es-ES" sz="2000" b="1" dirty="0">
              <a:solidFill>
                <a:schemeClr val="bg1"/>
              </a:solidFill>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a:t>
            </a:r>
            <a:r>
              <a:rPr lang="es-ES" sz="2000" dirty="0">
                <a:solidFill>
                  <a:schemeClr val="bg1"/>
                </a:solidFill>
                <a:latin typeface="Arial" panose="020B0604020202020204" pitchFamily="34" charset="0"/>
                <a:cs typeface="Arial" panose="020B0604020202020204" pitchFamily="34" charset="0"/>
              </a:rPr>
              <a:t> tiene una gran variedad de aplicaciones, incluyendo: motores de búsqueda, diagnóstico médico, detección de fraude en el uso de tarjetas de crédito, clasificación de secuencias de ADN, videojuegos, etc.</a:t>
            </a:r>
          </a:p>
        </p:txBody>
      </p:sp>
      <p:sp>
        <p:nvSpPr>
          <p:cNvPr id="10" name="TextBox 9">
            <a:extLst>
              <a:ext uri="{FF2B5EF4-FFF2-40B4-BE49-F238E27FC236}">
                <a16:creationId xmlns:a16="http://schemas.microsoft.com/office/drawing/2014/main" id="{4A4C2723-D574-4D2A-84CB-7A4410C6246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814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¿Cómo funciona?</a:t>
            </a:r>
            <a:endParaRPr lang="en-GB" sz="4400" b="1"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83ADDED-6239-4486-90CE-DE340E5205A2}"/>
              </a:ext>
            </a:extLst>
          </p:cNvPr>
          <p:cNvGrpSpPr/>
          <p:nvPr/>
        </p:nvGrpSpPr>
        <p:grpSpPr>
          <a:xfrm>
            <a:off x="1415749" y="1717534"/>
            <a:ext cx="9882553" cy="2325463"/>
            <a:chOff x="1415749" y="1717534"/>
            <a:chExt cx="9882553" cy="2325463"/>
          </a:xfrm>
        </p:grpSpPr>
        <p:pic>
          <p:nvPicPr>
            <p:cNvPr id="34" name="Gráfico 33">
              <a:extLst>
                <a:ext uri="{FF2B5EF4-FFF2-40B4-BE49-F238E27FC236}">
                  <a16:creationId xmlns:a16="http://schemas.microsoft.com/office/drawing/2014/main" id="{01504AA2-3A96-47C6-881A-19539E7108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3596" y="1717534"/>
              <a:ext cx="1807333" cy="1452784"/>
            </a:xfrm>
            <a:prstGeom prst="rect">
              <a:avLst/>
            </a:prstGeom>
          </p:spPr>
        </p:pic>
        <p:sp>
          <p:nvSpPr>
            <p:cNvPr id="20" name="Rectángulo 19">
              <a:extLst>
                <a:ext uri="{FF2B5EF4-FFF2-40B4-BE49-F238E27FC236}">
                  <a16:creationId xmlns:a16="http://schemas.microsoft.com/office/drawing/2014/main" id="{C04EAA28-C98E-4885-8640-BD7518C8C80C}"/>
                </a:ext>
              </a:extLst>
            </p:cNvPr>
            <p:cNvSpPr/>
            <p:nvPr/>
          </p:nvSpPr>
          <p:spPr>
            <a:xfrm>
              <a:off x="4470400" y="1723951"/>
              <a:ext cx="682790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Cuando somos niños y vemos por primera un pez no reconoceremos el objeto porque nunca hemos visto algo similar. Si nos explican de que se trata, la próxima vez que veamos un pez, lo reconoceremos inmediatamente. Esto sucede debido a que de forma inconsciente, nuestro cerebro ha almacenado las características del animal (aletas, cola, escamas, etc.)</a:t>
              </a:r>
            </a:p>
          </p:txBody>
        </p:sp>
        <p:pic>
          <p:nvPicPr>
            <p:cNvPr id="10" name="Imagen 9">
              <a:extLst>
                <a:ext uri="{FF2B5EF4-FFF2-40B4-BE49-F238E27FC236}">
                  <a16:creationId xmlns:a16="http://schemas.microsoft.com/office/drawing/2014/main" id="{D6870FB4-6C24-46C3-BABB-AB1E5334D1C9}"/>
                </a:ext>
              </a:extLst>
            </p:cNvPr>
            <p:cNvPicPr>
              <a:picLocks noChangeAspect="1"/>
            </p:cNvPicPr>
            <p:nvPr/>
          </p:nvPicPr>
          <p:blipFill>
            <a:blip r:embed="rId6"/>
            <a:stretch>
              <a:fillRect/>
            </a:stretch>
          </p:blipFill>
          <p:spPr>
            <a:xfrm>
              <a:off x="1813596" y="3295364"/>
              <a:ext cx="1810454" cy="664268"/>
            </a:xfrm>
            <a:prstGeom prst="rect">
              <a:avLst/>
            </a:prstGeom>
          </p:spPr>
        </p:pic>
        <p:sp>
          <p:nvSpPr>
            <p:cNvPr id="12" name="CuadroTexto 11">
              <a:extLst>
                <a:ext uri="{FF2B5EF4-FFF2-40B4-BE49-F238E27FC236}">
                  <a16:creationId xmlns:a16="http://schemas.microsoft.com/office/drawing/2014/main" id="{8C5DBE6F-6276-4EB8-9D0B-8BE23E88E138}"/>
                </a:ext>
              </a:extLst>
            </p:cNvPr>
            <p:cNvSpPr txBox="1"/>
            <p:nvPr/>
          </p:nvSpPr>
          <p:spPr>
            <a:xfrm>
              <a:off x="3405377"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sp>
          <p:nvSpPr>
            <p:cNvPr id="26" name="CuadroTexto 25">
              <a:extLst>
                <a:ext uri="{FF2B5EF4-FFF2-40B4-BE49-F238E27FC236}">
                  <a16:creationId xmlns:a16="http://schemas.microsoft.com/office/drawing/2014/main" id="{5EDD7B92-EE03-430B-B3C7-BD803C3C3AA8}"/>
                </a:ext>
              </a:extLst>
            </p:cNvPr>
            <p:cNvSpPr txBox="1"/>
            <p:nvPr/>
          </p:nvSpPr>
          <p:spPr>
            <a:xfrm>
              <a:off x="1415749"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grpSp>
      <p:grpSp>
        <p:nvGrpSpPr>
          <p:cNvPr id="4" name="Group 3">
            <a:extLst>
              <a:ext uri="{FF2B5EF4-FFF2-40B4-BE49-F238E27FC236}">
                <a16:creationId xmlns:a16="http://schemas.microsoft.com/office/drawing/2014/main" id="{1A79BA3E-A6A6-4AE8-9859-AF3317CAF1EC}"/>
              </a:ext>
            </a:extLst>
          </p:cNvPr>
          <p:cNvGrpSpPr/>
          <p:nvPr/>
        </p:nvGrpSpPr>
        <p:grpSpPr>
          <a:xfrm>
            <a:off x="1079126" y="4105446"/>
            <a:ext cx="10219176" cy="2246769"/>
            <a:chOff x="1079126" y="4105446"/>
            <a:chExt cx="10219176" cy="2246769"/>
          </a:xfrm>
        </p:grpSpPr>
        <p:pic>
          <p:nvPicPr>
            <p:cNvPr id="35" name="Gráfico 34">
              <a:extLst>
                <a:ext uri="{FF2B5EF4-FFF2-40B4-BE49-F238E27FC236}">
                  <a16:creationId xmlns:a16="http://schemas.microsoft.com/office/drawing/2014/main" id="{3CC54516-7CD7-4C69-9395-E519DE6735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05743" y="4493263"/>
              <a:ext cx="1675300" cy="1346653"/>
            </a:xfrm>
            <a:prstGeom prst="rect">
              <a:avLst/>
            </a:prstGeom>
          </p:spPr>
        </p:pic>
        <p:sp>
          <p:nvSpPr>
            <p:cNvPr id="21" name="Rectángulo 20">
              <a:extLst>
                <a:ext uri="{FF2B5EF4-FFF2-40B4-BE49-F238E27FC236}">
                  <a16:creationId xmlns:a16="http://schemas.microsoft.com/office/drawing/2014/main" id="{6B64E4AE-96FD-4B06-A492-28B7A55B7996}"/>
                </a:ext>
              </a:extLst>
            </p:cNvPr>
            <p:cNvSpPr/>
            <p:nvPr/>
          </p:nvSpPr>
          <p:spPr>
            <a:xfrm>
              <a:off x="1079126" y="4105446"/>
              <a:ext cx="646696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El aprendizaje automático funciona, en la mayoría de los casos, de forma análoga. Al modelo (nuestro cerebro) se le suministra un conjunto de datos etiquetados (pez o no pez) y el modelo “aprende” a reconocer patrones en los datos. Posteriormente ese modelo, gracias a la generalización, será capaz de reconocer peces cuando se los encuentre.</a:t>
              </a:r>
            </a:p>
          </p:txBody>
        </p:sp>
        <p:pic>
          <p:nvPicPr>
            <p:cNvPr id="15" name="Imagen 14">
              <a:extLst>
                <a:ext uri="{FF2B5EF4-FFF2-40B4-BE49-F238E27FC236}">
                  <a16:creationId xmlns:a16="http://schemas.microsoft.com/office/drawing/2014/main" id="{34635023-F727-4011-9DDF-8C0321F72362}"/>
                </a:ext>
              </a:extLst>
            </p:cNvPr>
            <p:cNvPicPr>
              <a:picLocks noChangeAspect="1"/>
            </p:cNvPicPr>
            <p:nvPr/>
          </p:nvPicPr>
          <p:blipFill>
            <a:blip r:embed="rId7"/>
            <a:stretch>
              <a:fillRect/>
            </a:stretch>
          </p:blipFill>
          <p:spPr>
            <a:xfrm>
              <a:off x="9396501" y="4375173"/>
              <a:ext cx="1303947" cy="456617"/>
            </a:xfrm>
            <a:prstGeom prst="rect">
              <a:avLst/>
            </a:prstGeom>
            <a:solidFill>
              <a:srgbClr val="FF0000"/>
            </a:solidFill>
          </p:spPr>
        </p:pic>
        <p:pic>
          <p:nvPicPr>
            <p:cNvPr id="22" name="Imagen 21">
              <a:extLst>
                <a:ext uri="{FF2B5EF4-FFF2-40B4-BE49-F238E27FC236}">
                  <a16:creationId xmlns:a16="http://schemas.microsoft.com/office/drawing/2014/main" id="{42EB375A-3989-4AA9-8186-C7337F15CDD3}"/>
                </a:ext>
              </a:extLst>
            </p:cNvPr>
            <p:cNvPicPr>
              <a:picLocks noChangeAspect="1"/>
            </p:cNvPicPr>
            <p:nvPr/>
          </p:nvPicPr>
          <p:blipFill>
            <a:blip r:embed="rId8"/>
            <a:stretch>
              <a:fillRect/>
            </a:stretch>
          </p:blipFill>
          <p:spPr>
            <a:xfrm>
              <a:off x="9618317" y="5423848"/>
              <a:ext cx="954958" cy="758348"/>
            </a:xfrm>
            <a:prstGeom prst="rect">
              <a:avLst/>
            </a:prstGeom>
          </p:spPr>
        </p:pic>
        <p:pic>
          <p:nvPicPr>
            <p:cNvPr id="23" name="Gráfico 22">
              <a:extLst>
                <a:ext uri="{FF2B5EF4-FFF2-40B4-BE49-F238E27FC236}">
                  <a16:creationId xmlns:a16="http://schemas.microsoft.com/office/drawing/2014/main" id="{7DFD6E55-55CF-4D4B-9B60-F5FA904DA8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4517328"/>
              <a:ext cx="314462" cy="314462"/>
            </a:xfrm>
            <a:prstGeom prst="rect">
              <a:avLst/>
            </a:prstGeom>
          </p:spPr>
        </p:pic>
        <p:pic>
          <p:nvPicPr>
            <p:cNvPr id="24" name="Gráfico 23">
              <a:extLst>
                <a:ext uri="{FF2B5EF4-FFF2-40B4-BE49-F238E27FC236}">
                  <a16:creationId xmlns:a16="http://schemas.microsoft.com/office/drawing/2014/main" id="{813458DF-47D1-47A5-AE28-C16E4CD502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5074118"/>
              <a:ext cx="314462" cy="314462"/>
            </a:xfrm>
            <a:prstGeom prst="rect">
              <a:avLst/>
            </a:prstGeom>
          </p:spPr>
        </p:pic>
        <p:pic>
          <p:nvPicPr>
            <p:cNvPr id="2" name="Gráfico 1">
              <a:extLst>
                <a:ext uri="{FF2B5EF4-FFF2-40B4-BE49-F238E27FC236}">
                  <a16:creationId xmlns:a16="http://schemas.microsoft.com/office/drawing/2014/main" id="{3651E713-2EC5-44E5-ABB1-E9A20AB0FC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83840" y="5630908"/>
              <a:ext cx="314462" cy="314462"/>
            </a:xfrm>
            <a:prstGeom prst="rect">
              <a:avLst/>
            </a:prstGeom>
          </p:spPr>
        </p:pic>
        <p:pic>
          <p:nvPicPr>
            <p:cNvPr id="13" name="Imagen 12">
              <a:extLst>
                <a:ext uri="{FF2B5EF4-FFF2-40B4-BE49-F238E27FC236}">
                  <a16:creationId xmlns:a16="http://schemas.microsoft.com/office/drawing/2014/main" id="{5C389AEB-FE22-470E-AD12-24304F4A303B}"/>
                </a:ext>
              </a:extLst>
            </p:cNvPr>
            <p:cNvPicPr>
              <a:picLocks noChangeAspect="1"/>
            </p:cNvPicPr>
            <p:nvPr/>
          </p:nvPicPr>
          <p:blipFill>
            <a:blip r:embed="rId13"/>
            <a:stretch>
              <a:fillRect/>
            </a:stretch>
          </p:blipFill>
          <p:spPr>
            <a:xfrm>
              <a:off x="9433080" y="4897118"/>
              <a:ext cx="1325433" cy="571933"/>
            </a:xfrm>
            <a:prstGeom prst="rect">
              <a:avLst/>
            </a:prstGeom>
          </p:spPr>
        </p:pic>
      </p:grpSp>
      <p:sp>
        <p:nvSpPr>
          <p:cNvPr id="25" name="TextBox 24">
            <a:extLst>
              <a:ext uri="{FF2B5EF4-FFF2-40B4-BE49-F238E27FC236}">
                <a16:creationId xmlns:a16="http://schemas.microsoft.com/office/drawing/2014/main" id="{1440BD78-1C51-4AF6-8FF9-12A010814BEE}"/>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092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Aplicación</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7B307D9-378B-45C0-9AED-4FF21C7F6E54}"/>
              </a:ext>
            </a:extLst>
          </p:cNvPr>
          <p:cNvGrpSpPr/>
          <p:nvPr/>
        </p:nvGrpSpPr>
        <p:grpSpPr>
          <a:xfrm>
            <a:off x="1312756" y="1482567"/>
            <a:ext cx="9772797" cy="1419225"/>
            <a:chOff x="1312756" y="1482567"/>
            <a:chExt cx="9772797" cy="1419225"/>
          </a:xfrm>
        </p:grpSpPr>
        <p:pic>
          <p:nvPicPr>
            <p:cNvPr id="17" name="Gráfico 16">
              <a:extLst>
                <a:ext uri="{FF2B5EF4-FFF2-40B4-BE49-F238E27FC236}">
                  <a16:creationId xmlns:a16="http://schemas.microsoft.com/office/drawing/2014/main" id="{2FBA4643-5C34-4339-ADD7-2666F960CD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2756" y="1482567"/>
              <a:ext cx="1295400" cy="1419225"/>
            </a:xfrm>
            <a:prstGeom prst="rect">
              <a:avLst/>
            </a:prstGeom>
          </p:spPr>
        </p:pic>
        <p:sp>
          <p:nvSpPr>
            <p:cNvPr id="25" name="Rectángulo 24">
              <a:extLst>
                <a:ext uri="{FF2B5EF4-FFF2-40B4-BE49-F238E27FC236}">
                  <a16:creationId xmlns:a16="http://schemas.microsoft.com/office/drawing/2014/main" id="{26625E70-2865-406C-9789-42C02C40C07B}"/>
                </a:ext>
              </a:extLst>
            </p:cNvPr>
            <p:cNvSpPr/>
            <p:nvPr/>
          </p:nvSpPr>
          <p:spPr>
            <a:xfrm>
              <a:off x="2855953" y="2162651"/>
              <a:ext cx="8229600"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Adquisición y preparación de los datos</a:t>
              </a:r>
              <a:endParaRPr lang="en-US" sz="3200" b="1" dirty="0">
                <a:solidFill>
                  <a:schemeClr val="bg1"/>
                </a:solidFill>
                <a:latin typeface="Helvetica" panose="020B0604020202020204" pitchFamily="34" charset="0"/>
                <a:cs typeface="Helvetica" panose="020B0604020202020204" pitchFamily="34" charset="0"/>
              </a:endParaRPr>
            </a:p>
          </p:txBody>
        </p:sp>
      </p:grpSp>
      <p:grpSp>
        <p:nvGrpSpPr>
          <p:cNvPr id="4" name="Group 3">
            <a:extLst>
              <a:ext uri="{FF2B5EF4-FFF2-40B4-BE49-F238E27FC236}">
                <a16:creationId xmlns:a16="http://schemas.microsoft.com/office/drawing/2014/main" id="{ECA20B78-5766-47B5-A92B-BCE455AE986A}"/>
              </a:ext>
            </a:extLst>
          </p:cNvPr>
          <p:cNvGrpSpPr/>
          <p:nvPr/>
        </p:nvGrpSpPr>
        <p:grpSpPr>
          <a:xfrm>
            <a:off x="1270652" y="3084764"/>
            <a:ext cx="9839308" cy="1511032"/>
            <a:chOff x="1270652" y="3084764"/>
            <a:chExt cx="9839308" cy="1511032"/>
          </a:xfrm>
        </p:grpSpPr>
        <p:pic>
          <p:nvPicPr>
            <p:cNvPr id="49" name="Gráfico 48">
              <a:extLst>
                <a:ext uri="{FF2B5EF4-FFF2-40B4-BE49-F238E27FC236}">
                  <a16:creationId xmlns:a16="http://schemas.microsoft.com/office/drawing/2014/main" id="{B23A85CE-CFBB-4658-9BFE-F3FAD58C4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70652" y="3084764"/>
              <a:ext cx="1337504" cy="1511032"/>
            </a:xfrm>
            <a:prstGeom prst="rect">
              <a:avLst/>
            </a:prstGeom>
          </p:spPr>
        </p:pic>
        <p:sp>
          <p:nvSpPr>
            <p:cNvPr id="27" name="Rectángulo 26">
              <a:extLst>
                <a:ext uri="{FF2B5EF4-FFF2-40B4-BE49-F238E27FC236}">
                  <a16:creationId xmlns:a16="http://schemas.microsoft.com/office/drawing/2014/main" id="{8C2DF18A-C1FA-42AB-B034-6A91F488896D}"/>
                </a:ext>
              </a:extLst>
            </p:cNvPr>
            <p:cNvSpPr/>
            <p:nvPr/>
          </p:nvSpPr>
          <p:spPr>
            <a:xfrm>
              <a:off x="2855953" y="3674566"/>
              <a:ext cx="8254007"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Entrenamiento del modelo</a:t>
              </a:r>
              <a:endParaRPr lang="en-US" sz="3200" b="1" dirty="0">
                <a:solidFill>
                  <a:schemeClr val="bg1"/>
                </a:solidFill>
                <a:latin typeface="Arial" panose="020B0604020202020204" pitchFamily="34" charset="0"/>
                <a:cs typeface="Arial" panose="020B0604020202020204" pitchFamily="34" charset="0"/>
              </a:endParaRPr>
            </a:p>
          </p:txBody>
        </p:sp>
      </p:grpSp>
      <p:grpSp>
        <p:nvGrpSpPr>
          <p:cNvPr id="5" name="Group 4">
            <a:extLst>
              <a:ext uri="{FF2B5EF4-FFF2-40B4-BE49-F238E27FC236}">
                <a16:creationId xmlns:a16="http://schemas.microsoft.com/office/drawing/2014/main" id="{CEA62AC0-5255-4A25-854E-34F650346E54}"/>
              </a:ext>
            </a:extLst>
          </p:cNvPr>
          <p:cNvGrpSpPr/>
          <p:nvPr/>
        </p:nvGrpSpPr>
        <p:grpSpPr>
          <a:xfrm>
            <a:off x="1318317" y="4722006"/>
            <a:ext cx="9816049" cy="1211603"/>
            <a:chOff x="1318317" y="4722006"/>
            <a:chExt cx="9816049" cy="1211603"/>
          </a:xfrm>
        </p:grpSpPr>
        <p:pic>
          <p:nvPicPr>
            <p:cNvPr id="47" name="Gráfico 46">
              <a:extLst>
                <a:ext uri="{FF2B5EF4-FFF2-40B4-BE49-F238E27FC236}">
                  <a16:creationId xmlns:a16="http://schemas.microsoft.com/office/drawing/2014/main" id="{9755368D-5B66-4738-92A4-6BECD23C03A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18317" y="4722006"/>
              <a:ext cx="1249039" cy="1211603"/>
            </a:xfrm>
            <a:prstGeom prst="rect">
              <a:avLst/>
            </a:prstGeom>
          </p:spPr>
        </p:pic>
        <p:sp>
          <p:nvSpPr>
            <p:cNvPr id="32" name="Rectángulo 31">
              <a:extLst>
                <a:ext uri="{FF2B5EF4-FFF2-40B4-BE49-F238E27FC236}">
                  <a16:creationId xmlns:a16="http://schemas.microsoft.com/office/drawing/2014/main" id="{5BBF7E98-A21B-472A-8E30-4FED158F62CC}"/>
                </a:ext>
              </a:extLst>
            </p:cNvPr>
            <p:cNvSpPr/>
            <p:nvPr/>
          </p:nvSpPr>
          <p:spPr>
            <a:xfrm>
              <a:off x="2880360" y="5186479"/>
              <a:ext cx="8254006"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rPr>
                <a:t>Validación del modelo</a:t>
              </a:r>
              <a:endParaRPr lang="en-US" sz="3200" b="1" dirty="0">
                <a:solidFill>
                  <a:schemeClr val="bg1"/>
                </a:solidFill>
              </a:endParaRPr>
            </a:p>
          </p:txBody>
        </p:sp>
      </p:grpSp>
      <p:grpSp>
        <p:nvGrpSpPr>
          <p:cNvPr id="6" name="Group 5">
            <a:extLst>
              <a:ext uri="{FF2B5EF4-FFF2-40B4-BE49-F238E27FC236}">
                <a16:creationId xmlns:a16="http://schemas.microsoft.com/office/drawing/2014/main" id="{22B2D3F7-9192-41A2-B07C-CD746DDAD969}"/>
              </a:ext>
            </a:extLst>
          </p:cNvPr>
          <p:cNvGrpSpPr/>
          <p:nvPr/>
        </p:nvGrpSpPr>
        <p:grpSpPr>
          <a:xfrm>
            <a:off x="6268699" y="2768362"/>
            <a:ext cx="631360" cy="2396625"/>
            <a:chOff x="6268698" y="2768641"/>
            <a:chExt cx="631360" cy="2396625"/>
          </a:xfrm>
        </p:grpSpPr>
        <p:sp>
          <p:nvSpPr>
            <p:cNvPr id="3" name="Flecha: arriba y abajo 2">
              <a:extLst>
                <a:ext uri="{FF2B5EF4-FFF2-40B4-BE49-F238E27FC236}">
                  <a16:creationId xmlns:a16="http://schemas.microsoft.com/office/drawing/2014/main" id="{4A5DE2B0-25CB-4AE3-9273-A211725D4390}"/>
                </a:ext>
              </a:extLst>
            </p:cNvPr>
            <p:cNvSpPr/>
            <p:nvPr/>
          </p:nvSpPr>
          <p:spPr>
            <a:xfrm>
              <a:off x="6268699" y="2768641"/>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echa: arriba y abajo 38">
              <a:extLst>
                <a:ext uri="{FF2B5EF4-FFF2-40B4-BE49-F238E27FC236}">
                  <a16:creationId xmlns:a16="http://schemas.microsoft.com/office/drawing/2014/main" id="{F5A0EA27-6815-4788-8BFE-53E7927130B0}"/>
                </a:ext>
              </a:extLst>
            </p:cNvPr>
            <p:cNvSpPr/>
            <p:nvPr/>
          </p:nvSpPr>
          <p:spPr>
            <a:xfrm>
              <a:off x="6268698" y="4280556"/>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87AB904-DB96-49AF-925D-8DB0AF626B2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226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140458"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Federated Learning</a:t>
            </a:r>
          </a:p>
        </p:txBody>
      </p:sp>
      <p:sp>
        <p:nvSpPr>
          <p:cNvPr id="2" name="Rectangle 2">
            <a:extLst>
              <a:ext uri="{FF2B5EF4-FFF2-40B4-BE49-F238E27FC236}">
                <a16:creationId xmlns:a16="http://schemas.microsoft.com/office/drawing/2014/main" id="{A692C887-AF75-4C9F-9AA8-F516F07458F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pSp>
        <p:nvGrpSpPr>
          <p:cNvPr id="3" name="Group 2">
            <a:extLst>
              <a:ext uri="{FF2B5EF4-FFF2-40B4-BE49-F238E27FC236}">
                <a16:creationId xmlns:a16="http://schemas.microsoft.com/office/drawing/2014/main" id="{402E2B79-2DB2-4C5F-9329-4F26E57D9DDA}"/>
              </a:ext>
            </a:extLst>
          </p:cNvPr>
          <p:cNvGrpSpPr/>
          <p:nvPr/>
        </p:nvGrpSpPr>
        <p:grpSpPr>
          <a:xfrm>
            <a:off x="73111" y="1595616"/>
            <a:ext cx="11918261" cy="1569661"/>
            <a:chOff x="73111" y="1595616"/>
            <a:chExt cx="11918261" cy="1569661"/>
          </a:xfrm>
        </p:grpSpPr>
        <p:sp>
          <p:nvSpPr>
            <p:cNvPr id="12" name="Rectángulo 11">
              <a:extLst>
                <a:ext uri="{FF2B5EF4-FFF2-40B4-BE49-F238E27FC236}">
                  <a16:creationId xmlns:a16="http://schemas.microsoft.com/office/drawing/2014/main" id="{AB9F8B88-4DAB-43EA-B0AB-CFE907318DF6}"/>
                </a:ext>
              </a:extLst>
            </p:cNvPr>
            <p:cNvSpPr/>
            <p:nvPr/>
          </p:nvSpPr>
          <p:spPr>
            <a:xfrm>
              <a:off x="1802883" y="1817570"/>
              <a:ext cx="10188489" cy="1200329"/>
            </a:xfrm>
            <a:prstGeom prst="rect">
              <a:avLst/>
            </a:prstGeom>
            <a:solidFill>
              <a:schemeClr val="tx1"/>
            </a:solidFill>
            <a:ln>
              <a:noFill/>
            </a:ln>
          </p:spPr>
          <p:txBody>
            <a:bodyPr wrap="square">
              <a:spAutoFit/>
            </a:bodyPr>
            <a:lstStyle/>
            <a:p>
              <a:r>
                <a:rPr lang="es-ES" sz="2400" dirty="0">
                  <a:solidFill>
                    <a:schemeClr val="bg1"/>
                  </a:solidFill>
                  <a:latin typeface="Arial" panose="020B0604020202020204" pitchFamily="34" charset="0"/>
                  <a:cs typeface="Arial" panose="020B0604020202020204" pitchFamily="34" charset="0"/>
                </a:rPr>
                <a:t>El aprendizaje federado es una técnica de aprendizaje automático que entrena un algoritmo a través de múltiples dispositivos o servidores sin intercambiar datos entre ellos.</a:t>
              </a:r>
            </a:p>
          </p:txBody>
        </p:sp>
        <p:pic>
          <p:nvPicPr>
            <p:cNvPr id="22" name="Gráfico 21">
              <a:extLst>
                <a:ext uri="{FF2B5EF4-FFF2-40B4-BE49-F238E27FC236}">
                  <a16:creationId xmlns:a16="http://schemas.microsoft.com/office/drawing/2014/main" id="{BEFB6035-2753-4858-A442-9050E227FD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11" y="1595616"/>
              <a:ext cx="1569661" cy="1569661"/>
            </a:xfrm>
            <a:prstGeom prst="rect">
              <a:avLst/>
            </a:prstGeom>
          </p:spPr>
        </p:pic>
      </p:grpSp>
      <p:sp>
        <p:nvSpPr>
          <p:cNvPr id="20" name="TextBox 19">
            <a:extLst>
              <a:ext uri="{FF2B5EF4-FFF2-40B4-BE49-F238E27FC236}">
                <a16:creationId xmlns:a16="http://schemas.microsoft.com/office/drawing/2014/main" id="{2EEF9AB5-9C70-49BA-A4CD-51D56F9714D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E98C5B65-76BB-4032-8758-67091F422C19}"/>
              </a:ext>
            </a:extLst>
          </p:cNvPr>
          <p:cNvGrpSpPr/>
          <p:nvPr/>
        </p:nvGrpSpPr>
        <p:grpSpPr>
          <a:xfrm>
            <a:off x="502927" y="3472046"/>
            <a:ext cx="2681734" cy="2566805"/>
            <a:chOff x="502927" y="3472046"/>
            <a:chExt cx="2681734" cy="2566805"/>
          </a:xfrm>
        </p:grpSpPr>
        <p:sp>
          <p:nvSpPr>
            <p:cNvPr id="43" name="Rectángulo 42">
              <a:extLst>
                <a:ext uri="{FF2B5EF4-FFF2-40B4-BE49-F238E27FC236}">
                  <a16:creationId xmlns:a16="http://schemas.microsoft.com/office/drawing/2014/main" id="{3DF616E9-E684-44A0-BF5C-667E09CC8BE1}"/>
                </a:ext>
              </a:extLst>
            </p:cNvPr>
            <p:cNvSpPr/>
            <p:nvPr/>
          </p:nvSpPr>
          <p:spPr>
            <a:xfrm>
              <a:off x="502927" y="3590925"/>
              <a:ext cx="2681734" cy="2447926"/>
            </a:xfrm>
            <a:prstGeom prst="rect">
              <a:avLst/>
            </a:prstGeom>
            <a:solidFill>
              <a:schemeClr val="accent6">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CuadroTexto 37">
              <a:extLst>
                <a:ext uri="{FF2B5EF4-FFF2-40B4-BE49-F238E27FC236}">
                  <a16:creationId xmlns:a16="http://schemas.microsoft.com/office/drawing/2014/main" id="{0849096D-D39E-4212-8EFD-4C7393BAFDB4}"/>
                </a:ext>
              </a:extLst>
            </p:cNvPr>
            <p:cNvSpPr txBox="1"/>
            <p:nvPr/>
          </p:nvSpPr>
          <p:spPr>
            <a:xfrm>
              <a:off x="564233"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1</a:t>
              </a:r>
              <a:endParaRPr lang="en-US" sz="4800" b="1" dirty="0">
                <a:solidFill>
                  <a:schemeClr val="bg1"/>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DF3A9EA7-CC0F-41D4-8F44-018C9CD3CF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601" y="3840785"/>
              <a:ext cx="1865790" cy="1945115"/>
            </a:xfrm>
            <a:prstGeom prst="rect">
              <a:avLst/>
            </a:prstGeom>
          </p:spPr>
        </p:pic>
      </p:grpSp>
      <p:grpSp>
        <p:nvGrpSpPr>
          <p:cNvPr id="13" name="Group 12">
            <a:extLst>
              <a:ext uri="{FF2B5EF4-FFF2-40B4-BE49-F238E27FC236}">
                <a16:creationId xmlns:a16="http://schemas.microsoft.com/office/drawing/2014/main" id="{79CB0D10-964F-475A-B562-42849A929986}"/>
              </a:ext>
            </a:extLst>
          </p:cNvPr>
          <p:cNvGrpSpPr/>
          <p:nvPr/>
        </p:nvGrpSpPr>
        <p:grpSpPr>
          <a:xfrm>
            <a:off x="3308041" y="3472046"/>
            <a:ext cx="2681734" cy="2566805"/>
            <a:chOff x="3308041" y="3472046"/>
            <a:chExt cx="2681734" cy="2566805"/>
          </a:xfrm>
        </p:grpSpPr>
        <p:grpSp>
          <p:nvGrpSpPr>
            <p:cNvPr id="5" name="Group 4">
              <a:extLst>
                <a:ext uri="{FF2B5EF4-FFF2-40B4-BE49-F238E27FC236}">
                  <a16:creationId xmlns:a16="http://schemas.microsoft.com/office/drawing/2014/main" id="{73768568-80F7-40DB-AC03-98FC6B86AB81}"/>
                </a:ext>
              </a:extLst>
            </p:cNvPr>
            <p:cNvGrpSpPr/>
            <p:nvPr/>
          </p:nvGrpSpPr>
          <p:grpSpPr>
            <a:xfrm>
              <a:off x="3308041" y="3472046"/>
              <a:ext cx="2681734" cy="2566805"/>
              <a:chOff x="3308041" y="3472046"/>
              <a:chExt cx="2681734" cy="2566805"/>
            </a:xfrm>
          </p:grpSpPr>
          <p:sp>
            <p:nvSpPr>
              <p:cNvPr id="44" name="Rectángulo 43">
                <a:extLst>
                  <a:ext uri="{FF2B5EF4-FFF2-40B4-BE49-F238E27FC236}">
                    <a16:creationId xmlns:a16="http://schemas.microsoft.com/office/drawing/2014/main" id="{A60AD939-E6DD-4A82-A9ED-20DD9D196AC8}"/>
                  </a:ext>
                </a:extLst>
              </p:cNvPr>
              <p:cNvSpPr/>
              <p:nvPr/>
            </p:nvSpPr>
            <p:spPr>
              <a:xfrm>
                <a:off x="3308041" y="3590925"/>
                <a:ext cx="2681734" cy="2447926"/>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CuadroTexto 38">
                <a:extLst>
                  <a:ext uri="{FF2B5EF4-FFF2-40B4-BE49-F238E27FC236}">
                    <a16:creationId xmlns:a16="http://schemas.microsoft.com/office/drawing/2014/main" id="{A4BD348C-3378-4AFF-8E12-8F919E1C7300}"/>
                  </a:ext>
                </a:extLst>
              </p:cNvPr>
              <p:cNvSpPr txBox="1"/>
              <p:nvPr/>
            </p:nvSpPr>
            <p:spPr>
              <a:xfrm>
                <a:off x="3357012"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2</a:t>
                </a:r>
                <a:endParaRPr lang="en-US" sz="4800" b="1" dirty="0">
                  <a:solidFill>
                    <a:schemeClr val="bg1"/>
                  </a:solidFill>
                  <a:latin typeface="Arial" panose="020B0604020202020204" pitchFamily="34" charset="0"/>
                  <a:cs typeface="Arial" panose="020B0604020202020204" pitchFamily="34" charset="0"/>
                </a:endParaRPr>
              </a:p>
            </p:txBody>
          </p:sp>
        </p:grpSp>
        <p:pic>
          <p:nvPicPr>
            <p:cNvPr id="7" name="Graphic 6">
              <a:extLst>
                <a:ext uri="{FF2B5EF4-FFF2-40B4-BE49-F238E27FC236}">
                  <a16:creationId xmlns:a16="http://schemas.microsoft.com/office/drawing/2014/main" id="{2D0EB330-FB53-4344-AB59-C85C3C029B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16547" y="3840785"/>
              <a:ext cx="1864721" cy="1944000"/>
            </a:xfrm>
            <a:prstGeom prst="rect">
              <a:avLst/>
            </a:prstGeom>
          </p:spPr>
        </p:pic>
      </p:grpSp>
      <p:grpSp>
        <p:nvGrpSpPr>
          <p:cNvPr id="14" name="Group 13">
            <a:extLst>
              <a:ext uri="{FF2B5EF4-FFF2-40B4-BE49-F238E27FC236}">
                <a16:creationId xmlns:a16="http://schemas.microsoft.com/office/drawing/2014/main" id="{18B1F6D7-73B7-49C4-96B1-983128CA7E9F}"/>
              </a:ext>
            </a:extLst>
          </p:cNvPr>
          <p:cNvGrpSpPr/>
          <p:nvPr/>
        </p:nvGrpSpPr>
        <p:grpSpPr>
          <a:xfrm>
            <a:off x="6164127" y="3472046"/>
            <a:ext cx="2681734" cy="2566805"/>
            <a:chOff x="6164127" y="3472046"/>
            <a:chExt cx="2681734" cy="2566805"/>
          </a:xfrm>
        </p:grpSpPr>
        <p:sp>
          <p:nvSpPr>
            <p:cNvPr id="45" name="Rectángulo 44">
              <a:extLst>
                <a:ext uri="{FF2B5EF4-FFF2-40B4-BE49-F238E27FC236}">
                  <a16:creationId xmlns:a16="http://schemas.microsoft.com/office/drawing/2014/main" id="{72EF8435-CABD-428A-A678-5AF0BAB5F610}"/>
                </a:ext>
              </a:extLst>
            </p:cNvPr>
            <p:cNvSpPr/>
            <p:nvPr/>
          </p:nvSpPr>
          <p:spPr>
            <a:xfrm>
              <a:off x="6164127" y="3590925"/>
              <a:ext cx="2681734" cy="2447926"/>
            </a:xfrm>
            <a:prstGeom prst="rect">
              <a:avLst/>
            </a:prstGeom>
            <a:solidFill>
              <a:schemeClr val="accent5">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CuadroTexto 39">
              <a:extLst>
                <a:ext uri="{FF2B5EF4-FFF2-40B4-BE49-F238E27FC236}">
                  <a16:creationId xmlns:a16="http://schemas.microsoft.com/office/drawing/2014/main" id="{E089FAEF-F486-4DA6-A615-13A7ADBC05B9}"/>
                </a:ext>
              </a:extLst>
            </p:cNvPr>
            <p:cNvSpPr txBox="1"/>
            <p:nvPr/>
          </p:nvSpPr>
          <p:spPr>
            <a:xfrm>
              <a:off x="6199321"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3</a:t>
              </a:r>
              <a:endParaRPr lang="en-US" sz="4800" b="1" dirty="0">
                <a:solidFill>
                  <a:schemeClr val="bg1"/>
                </a:solidFill>
                <a:latin typeface="Arial" panose="020B0604020202020204" pitchFamily="34" charset="0"/>
                <a:cs typeface="Arial" panose="020B0604020202020204" pitchFamily="34" charset="0"/>
              </a:endParaRPr>
            </a:p>
          </p:txBody>
        </p:sp>
        <p:pic>
          <p:nvPicPr>
            <p:cNvPr id="8" name="Graphic 7">
              <a:extLst>
                <a:ext uri="{FF2B5EF4-FFF2-40B4-BE49-F238E27FC236}">
                  <a16:creationId xmlns:a16="http://schemas.microsoft.com/office/drawing/2014/main" id="{35F1901A-377B-4360-ACC0-50969CB040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72634" y="3843107"/>
              <a:ext cx="1864720" cy="1944000"/>
            </a:xfrm>
            <a:prstGeom prst="rect">
              <a:avLst/>
            </a:prstGeom>
          </p:spPr>
        </p:pic>
      </p:grpSp>
      <p:grpSp>
        <p:nvGrpSpPr>
          <p:cNvPr id="15" name="Group 14">
            <a:extLst>
              <a:ext uri="{FF2B5EF4-FFF2-40B4-BE49-F238E27FC236}">
                <a16:creationId xmlns:a16="http://schemas.microsoft.com/office/drawing/2014/main" id="{F50AC6BA-AC00-47B9-A677-E5B347C9AD64}"/>
              </a:ext>
            </a:extLst>
          </p:cNvPr>
          <p:cNvGrpSpPr/>
          <p:nvPr/>
        </p:nvGrpSpPr>
        <p:grpSpPr>
          <a:xfrm>
            <a:off x="9020213" y="3472046"/>
            <a:ext cx="2681734" cy="2565260"/>
            <a:chOff x="9020213" y="3472046"/>
            <a:chExt cx="2681734" cy="2565260"/>
          </a:xfrm>
        </p:grpSpPr>
        <p:sp>
          <p:nvSpPr>
            <p:cNvPr id="46" name="Rectángulo 45">
              <a:extLst>
                <a:ext uri="{FF2B5EF4-FFF2-40B4-BE49-F238E27FC236}">
                  <a16:creationId xmlns:a16="http://schemas.microsoft.com/office/drawing/2014/main" id="{346FA26A-BE11-490C-87C0-1C81799C1AF2}"/>
                </a:ext>
              </a:extLst>
            </p:cNvPr>
            <p:cNvSpPr/>
            <p:nvPr/>
          </p:nvSpPr>
          <p:spPr>
            <a:xfrm>
              <a:off x="9020213" y="3589380"/>
              <a:ext cx="2681734" cy="2447926"/>
            </a:xfrm>
            <a:prstGeom prst="rect">
              <a:avLst/>
            </a:prstGeom>
            <a:solidFill>
              <a:schemeClr val="accent4">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CuadroTexto 40">
              <a:extLst>
                <a:ext uri="{FF2B5EF4-FFF2-40B4-BE49-F238E27FC236}">
                  <a16:creationId xmlns:a16="http://schemas.microsoft.com/office/drawing/2014/main" id="{79E7A24D-77A4-4382-9E97-7BAE1D235EE2}"/>
                </a:ext>
              </a:extLst>
            </p:cNvPr>
            <p:cNvSpPr txBox="1"/>
            <p:nvPr/>
          </p:nvSpPr>
          <p:spPr>
            <a:xfrm>
              <a:off x="9054965"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4</a:t>
              </a:r>
              <a:endParaRPr lang="en-US" sz="4800" b="1" dirty="0">
                <a:solidFill>
                  <a:schemeClr val="bg1"/>
                </a:solidFill>
                <a:latin typeface="Arial" panose="020B0604020202020204" pitchFamily="34" charset="0"/>
                <a:cs typeface="Arial" panose="020B0604020202020204" pitchFamily="34" charset="0"/>
              </a:endParaRPr>
            </a:p>
          </p:txBody>
        </p:sp>
        <p:pic>
          <p:nvPicPr>
            <p:cNvPr id="10" name="Graphic 9">
              <a:extLst>
                <a:ext uri="{FF2B5EF4-FFF2-40B4-BE49-F238E27FC236}">
                  <a16:creationId xmlns:a16="http://schemas.microsoft.com/office/drawing/2014/main" id="{07E3C200-D236-4643-A9F0-895FDCAFA07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28719" y="3840785"/>
              <a:ext cx="1864721" cy="1944000"/>
            </a:xfrm>
            <a:prstGeom prst="rect">
              <a:avLst/>
            </a:prstGeom>
          </p:spPr>
        </p:pic>
      </p:grpSp>
    </p:spTree>
    <p:extLst>
      <p:ext uri="{BB962C8B-B14F-4D97-AF65-F5344CB8AC3E}">
        <p14:creationId xmlns:p14="http://schemas.microsoft.com/office/powerpoint/2010/main" val="78975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a:t>
            </a:r>
            <a:endParaRPr lang="en-GB" sz="4400" b="1" dirty="0">
              <a:solidFill>
                <a:schemeClr val="bg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C521BE6B-FB3E-4C91-808A-4F55727C93D4}"/>
              </a:ext>
            </a:extLst>
          </p:cNvPr>
          <p:cNvGrpSpPr/>
          <p:nvPr/>
        </p:nvGrpSpPr>
        <p:grpSpPr>
          <a:xfrm>
            <a:off x="1299179" y="3429000"/>
            <a:ext cx="9810781" cy="1048495"/>
            <a:chOff x="1299179" y="3429000"/>
            <a:chExt cx="9810781" cy="1048495"/>
          </a:xfrm>
        </p:grpSpPr>
        <p:pic>
          <p:nvPicPr>
            <p:cNvPr id="13" name="Gráfico 12">
              <a:extLst>
                <a:ext uri="{FF2B5EF4-FFF2-40B4-BE49-F238E27FC236}">
                  <a16:creationId xmlns:a16="http://schemas.microsoft.com/office/drawing/2014/main" id="{DE73E099-D235-497A-B624-01BC690EE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9179" y="3429000"/>
              <a:ext cx="1472477" cy="898423"/>
            </a:xfrm>
            <a:prstGeom prst="rect">
              <a:avLst/>
            </a:prstGeom>
          </p:spPr>
        </p:pic>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Construcción de un modelo </a:t>
              </a:r>
              <a:r>
                <a:rPr lang="es-ES" sz="2800" b="1">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base común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usando</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un conjunto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restringido de datos</a:t>
              </a:r>
            </a:p>
          </p:txBody>
        </p:sp>
      </p:grpSp>
      <p:grpSp>
        <p:nvGrpSpPr>
          <p:cNvPr id="3" name="Group 2">
            <a:extLst>
              <a:ext uri="{FF2B5EF4-FFF2-40B4-BE49-F238E27FC236}">
                <a16:creationId xmlns:a16="http://schemas.microsoft.com/office/drawing/2014/main" id="{2518FE80-4755-432D-B92E-ADD1C27A3EF7}"/>
              </a:ext>
            </a:extLst>
          </p:cNvPr>
          <p:cNvGrpSpPr/>
          <p:nvPr/>
        </p:nvGrpSpPr>
        <p:grpSpPr>
          <a:xfrm>
            <a:off x="1517091" y="1958012"/>
            <a:ext cx="9592869" cy="1142116"/>
            <a:chOff x="1517091" y="1958012"/>
            <a:chExt cx="9592869" cy="1142116"/>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Cuatro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datasets</a:t>
              </a:r>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simulados, cada uno con diferentes condiciones de funcionamiento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pic>
          <p:nvPicPr>
            <p:cNvPr id="2" name="Gráfico 1">
              <a:extLst>
                <a:ext uri="{FF2B5EF4-FFF2-40B4-BE49-F238E27FC236}">
                  <a16:creationId xmlns:a16="http://schemas.microsoft.com/office/drawing/2014/main" id="{B6896407-F4C5-4562-BC71-0D843BCDD1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7091" y="1958012"/>
              <a:ext cx="897733" cy="1142116"/>
            </a:xfrm>
            <a:prstGeom prst="rect">
              <a:avLst/>
            </a:prstGeom>
          </p:spPr>
        </p:pic>
      </p:grpSp>
      <p:grpSp>
        <p:nvGrpSpPr>
          <p:cNvPr id="5" name="Group 4">
            <a:extLst>
              <a:ext uri="{FF2B5EF4-FFF2-40B4-BE49-F238E27FC236}">
                <a16:creationId xmlns:a16="http://schemas.microsoft.com/office/drawing/2014/main" id="{FAC4CB64-A5CA-4858-BC8D-BE3D4CB0C1EF}"/>
              </a:ext>
            </a:extLst>
          </p:cNvPr>
          <p:cNvGrpSpPr/>
          <p:nvPr/>
        </p:nvGrpSpPr>
        <p:grpSpPr>
          <a:xfrm>
            <a:off x="1120290" y="4987472"/>
            <a:ext cx="9989670" cy="961394"/>
            <a:chOff x="1120290" y="4987472"/>
            <a:chExt cx="9989670" cy="961394"/>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Entrenamiento y evaluación del modelo base en cada uno de los </a:t>
              </a:r>
              <a:r>
                <a:rPr lang="en-US" sz="2800" b="1" dirty="0">
                  <a:solidFill>
                    <a:schemeClr val="bg1">
                      <a:lumMod val="95000"/>
                    </a:schemeClr>
                  </a:solidFill>
                  <a:latin typeface="Arial" panose="020B0604020202020204" pitchFamily="34" charset="0"/>
                  <a:ea typeface="Times New Roman" panose="02020603050405020304" pitchFamily="18" charset="0"/>
                </a:rPr>
                <a:t>dataset (</a:t>
              </a:r>
              <a:r>
                <a:rPr lang="es-ES" sz="2800" b="1" dirty="0">
                  <a:solidFill>
                    <a:schemeClr val="bg1">
                      <a:lumMod val="95000"/>
                    </a:schemeClr>
                  </a:solidFill>
                  <a:latin typeface="Arial" panose="020B0604020202020204" pitchFamily="34" charset="0"/>
                  <a:ea typeface="Times New Roman" panose="02020603050405020304" pitchFamily="18" charset="0"/>
                </a:rPr>
                <a:t>referencia</a:t>
              </a:r>
              <a:r>
                <a:rPr lang="en-US" sz="2800" b="1" dirty="0">
                  <a:solidFill>
                    <a:schemeClr val="bg1">
                      <a:lumMod val="95000"/>
                    </a:schemeClr>
                  </a:solidFill>
                  <a:latin typeface="Arial" panose="020B0604020202020204" pitchFamily="34" charset="0"/>
                  <a:ea typeface="Times New Roman" panose="02020603050405020304" pitchFamily="18" charset="0"/>
                </a:rPr>
                <a:t>)</a:t>
              </a:r>
              <a:endParaRPr lang="en-US" sz="2800" b="1" dirty="0">
                <a:solidFill>
                  <a:schemeClr val="bg1"/>
                </a:solidFill>
              </a:endParaRPr>
            </a:p>
          </p:txBody>
        </p:sp>
        <p:pic>
          <p:nvPicPr>
            <p:cNvPr id="14" name="Gráfico 13">
              <a:extLst>
                <a:ext uri="{FF2B5EF4-FFF2-40B4-BE49-F238E27FC236}">
                  <a16:creationId xmlns:a16="http://schemas.microsoft.com/office/drawing/2014/main" id="{9C365AD3-BC40-455F-ACB2-91648D85B5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0290" y="4987472"/>
              <a:ext cx="1691333" cy="961394"/>
            </a:xfrm>
            <a:prstGeom prst="rect">
              <a:avLst/>
            </a:prstGeom>
          </p:spPr>
        </p:pic>
      </p:grpSp>
      <p:sp>
        <p:nvSpPr>
          <p:cNvPr id="12" name="TextBox 11">
            <a:extLst>
              <a:ext uri="{FF2B5EF4-FFF2-40B4-BE49-F238E27FC236}">
                <a16:creationId xmlns:a16="http://schemas.microsoft.com/office/drawing/2014/main" id="{93889EE0-3BFB-4D9E-B494-5D96325FC21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649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6|4.5|1.7"/>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4967</TotalTime>
  <Words>980</Words>
  <Application>Microsoft Office PowerPoint</Application>
  <PresentationFormat>Panorámica</PresentationFormat>
  <Paragraphs>225</Paragraphs>
  <Slides>21</Slides>
  <Notes>19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21</vt:i4>
      </vt:variant>
    </vt:vector>
  </HeadingPairs>
  <TitlesOfParts>
    <vt:vector size="27" baseType="lpstr">
      <vt:lpstr>Arial</vt:lpstr>
      <vt:lpstr>Calibri</vt:lpstr>
      <vt:lpstr>Calibri Light</vt:lpstr>
      <vt:lpstr>Helvetica</vt:lpstr>
      <vt:lpstr>Times New Roman</vt:lpstr>
      <vt:lpstr>Office Theme</vt:lpstr>
      <vt:lpstr>Detección de eventos anómalos en un entorno industrial mediante el uso de técnicas de Federated Learning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Detección de eventos anómalos en un entorno industrial mediante el uso de técnicas de Federated Learning</dc:title>
  <dc:creator>Darío M.</dc:creator>
  <cp:lastModifiedBy>Dario García</cp:lastModifiedBy>
  <cp:revision>193</cp:revision>
  <dcterms:created xsi:type="dcterms:W3CDTF">2020-01-05T19:56:00Z</dcterms:created>
  <dcterms:modified xsi:type="dcterms:W3CDTF">2020-01-13T15:20:48Z</dcterms:modified>
</cp:coreProperties>
</file>